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d836a8ed-2ac3-3a82-6f02-1ec4a9daf037}">
          <p14:sldIdLst>
            <p14:sldId id="256"/>
          </p14:sldIdLst>
        </p14:section>
        <p14:section name="차례" id="{095cc9d7-8ef9-d287-cbb4-2a7a4229b3cf}">
          <p14:sldIdLst>
            <p14:sldId id="257"/>
          </p14:sldIdLst>
        </p14:section>
        <p14:section name="소개" id="{2a669779-6afa-09e7-ba4f-51dc52b8ea98}">
          <p14:sldIdLst>
            <p14:sldId id="258"/>
            <p14:sldId id="259"/>
          </p14:sldIdLst>
        </p14:section>
        <p14:section name="시작하기" id="{0a6b8707-11f2-6cf1-3a16-3fd04c4f992d}">
          <p14:sldIdLst>
            <p14:sldId id="260"/>
            <p14:sldId id="261"/>
            <p14:sldId id="262"/>
            <p14:sldId id="263"/>
          </p14:sldIdLst>
        </p14:section>
        <p14:section name="화면 둘러보기" id="{663aa06b-6dff-87bf-94df-b0d70b24976f}">
          <p14:sldIdLst>
            <p14:sldId id="264"/>
            <p14:sldId id="265"/>
            <p14:sldId id="266"/>
            <p14:sldId id="267"/>
            <p14:sldId id="268"/>
          </p14:sldIdLst>
        </p14:section>
        <p14:section name="파일 열기" id="{e71fd31b-1708-f9bb-9291-1da85f3ca3ee}">
          <p14:sldIdLst>
            <p14:sldId id="269"/>
            <p14:sldId id="270"/>
            <p14:sldId id="271"/>
            <p14:sldId id="272"/>
          </p14:sldIdLst>
        </p14:section>
        <p14:section name="만들고 고치기" id="{3841f0de-b27b-a590-8eed-58efdbf5e97d}">
          <p14:sldIdLst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검사와 자동 고치기" id="{96864a6f-d410-8c0b-d5eb-fbf1f6fa05c8}">
          <p14:sldIdLst>
            <p14:sldId id="279"/>
            <p14:sldId id="280"/>
            <p14:sldId id="281"/>
          </p14:sldIdLst>
        </p14:section>
        <p14:section name="내보내기" id="{e922aa19-8ab8-8911-96a4-dc23b2b60a9d}">
          <p14:sldIdLst>
            <p14:sldId id="282"/>
            <p14:sldId id="283"/>
            <p14:sldId id="284"/>
          </p14:sldIdLst>
        </p14:section>
        <p14:section name="공정과 레퍼런스 번들" id="{a52d89da-d857-fa16-91b3-d94939f35608}">
          <p14:sldIdLst>
            <p14:sldId id="285"/>
            <p14:sldId id="286"/>
            <p14:sldId id="287"/>
          </p14:sldIdLst>
        </p14:section>
        <p14:section name="현장 값 수집과 제공" id="{49bb4598-7db5-6855-5449-d76f0b48ff12}">
          <p14:sldIdLst>
            <p14:sldId id="288"/>
            <p14:sldId id="289"/>
            <p14:sldId id="290"/>
          </p14:sldIdLst>
        </p14:section>
        <p14:section name="내 계정과 설정" id="{3cbc7f75-dab0-7985-fb3e-f9c89afaaf4d}">
          <p14:sldIdLst>
            <p14:sldId id="291"/>
            <p14:sldId id="292"/>
            <p14:sldId id="293"/>
            <p14:sldId id="294"/>
            <p14:sldId id="295"/>
          </p14:sldIdLst>
        </p14:section>
        <p14:section name="마무리" id="{081a730c-1086-324c-18b3-2c7684ce74f4}">
          <p14:sldIdLst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2286000" y="2331720"/>
            <a:ext cx="89611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rgbClr val="0F1B2D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3" name="Shape 0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4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VEXPLOR AAS Studio  ·  사용자 매뉴얼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1"/>
          <p:cNvSpPr txBox="1"/>
          <p:nvPr/>
        </p:nvSpPr>
        <p:spPr>
          <a:xfrm>
            <a:off x="731520" y="123444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spc="600" kern="0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VEXPLOR</a:t>
            </a:r>
            <a:endParaRPr lang="en-US" sz="2600" dirty="0"/>
          </a:p>
        </p:txBody>
      </p:sp>
      <p:sp>
        <p:nvSpPr>
          <p:cNvPr id="4" name="t-2"/>
          <p:cNvSpPr txBox="1"/>
          <p:nvPr/>
        </p:nvSpPr>
        <p:spPr>
          <a:xfrm>
            <a:off x="731520" y="1828800"/>
            <a:ext cx="5669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AAS Studio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매뉴얼</a:t>
            </a:r>
            <a:endParaRPr lang="en-US" sz="3800" dirty="0"/>
          </a:p>
        </p:txBody>
      </p:sp>
      <p:sp>
        <p:nvSpPr>
          <p:cNvPr id="5" name="t-3"/>
          <p:cNvSpPr txBox="1"/>
          <p:nvPr/>
        </p:nvSpPr>
        <p:spPr>
          <a:xfrm>
            <a:off x="731520" y="3383280"/>
            <a:ext cx="5852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 쓰는 분을 위한 따라 하기 안내서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로그인부터 검사 · 자동 고치기 · 내려받기까지</a:t>
            </a:r>
            <a:endParaRPr lang="en-US" sz="1700" dirty="0"/>
          </a:p>
        </p:txBody>
      </p:sp>
      <p:sp>
        <p:nvSpPr>
          <p:cNvPr id="6" name="t-4"/>
          <p:cNvSpPr txBox="1"/>
          <p:nvPr/>
        </p:nvSpPr>
        <p:spPr>
          <a:xfrm>
            <a:off x="731520" y="5989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3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v1.1.0  ·  2026년 10월  ·  WACE</a:t>
            </a:r>
            <a:endParaRPr lang="en-US" sz="1200" dirty="0"/>
          </a:p>
        </p:txBody>
      </p:sp>
      <p:pic>
        <p:nvPicPr>
          <p:cNvPr id="7" name="Image 0" descr="프로그램 화면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0" y="1988820"/>
            <a:ext cx="5120640" cy="2880360"/>
          </a:xfrm>
          <a:prstGeom prst="rect">
            <a:avLst/>
          </a:prstGeom>
          <a:effectLst>
            <a:outerShdw sx="100000" sy="100000" kx="0" ky="0" algn="bl" rotWithShape="0" blurRad="177800" dist="50800" dir="5400000">
              <a:srgbClr val="000000">
                <a:alpha val="4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5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6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차례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차례</a:t>
            </a:r>
            <a:endParaRPr lang="en-US" sz="2600" dirty="0"/>
          </a:p>
        </p:txBody>
      </p:sp>
      <p:sp>
        <p:nvSpPr>
          <p:cNvPr id="5" name="t-7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처음이라면 1 → 3 → 5장 순서로 읽으면 바로 쓸 수 있습니다</a:t>
            </a:r>
            <a:endParaRPr lang="en-US" sz="1400" dirty="0"/>
          </a:p>
        </p:txBody>
      </p:sp>
      <p:sp>
        <p:nvSpPr>
          <p:cNvPr id="6" name="t-8"/>
          <p:cNvSpPr txBox="1"/>
          <p:nvPr/>
        </p:nvSpPr>
        <p:spPr>
          <a:xfrm>
            <a:off x="548640" y="178308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2400" dirty="0"/>
          </a:p>
        </p:txBody>
      </p:sp>
      <p:sp>
        <p:nvSpPr>
          <p:cNvPr id="7" name="t-9"/>
          <p:cNvSpPr txBox="1"/>
          <p:nvPr/>
        </p:nvSpPr>
        <p:spPr>
          <a:xfrm>
            <a:off x="1325880" y="1764792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시작하기</a:t>
            </a:r>
            <a:endParaRPr lang="en-US" sz="1600" dirty="0"/>
          </a:p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 · 회원가입 · 데모 계정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5394960" cy="0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9" name="t-10"/>
          <p:cNvSpPr txBox="1"/>
          <p:nvPr/>
        </p:nvSpPr>
        <p:spPr>
          <a:xfrm>
            <a:off x="548640" y="2624328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2400" dirty="0"/>
          </a:p>
        </p:txBody>
      </p:sp>
      <p:sp>
        <p:nvSpPr>
          <p:cNvPr id="10" name="t-11"/>
          <p:cNvSpPr txBox="1"/>
          <p:nvPr/>
        </p:nvSpPr>
        <p:spPr>
          <a:xfrm>
            <a:off x="1325880" y="26060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둘러보기</a:t>
            </a:r>
            <a:endParaRPr lang="en-US" sz="1600" dirty="0"/>
          </a:p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칸 구성 · 머리줄 · 메뉴 · 도움말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3355848"/>
            <a:ext cx="5394960" cy="0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2" name="t-12"/>
          <p:cNvSpPr txBox="1"/>
          <p:nvPr/>
        </p:nvSpPr>
        <p:spPr>
          <a:xfrm>
            <a:off x="548640" y="3465576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2400" dirty="0"/>
          </a:p>
        </p:txBody>
      </p:sp>
      <p:sp>
        <p:nvSpPr>
          <p:cNvPr id="13" name="t-13"/>
          <p:cNvSpPr txBox="1"/>
          <p:nvPr/>
        </p:nvSpPr>
        <p:spPr>
          <a:xfrm>
            <a:off x="1325880" y="3447288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열기</a:t>
            </a:r>
            <a:endParaRPr lang="en-US" sz="1600" dirty="0"/>
          </a:p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화면 · 견본 · 파일 목록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8640" y="4197096"/>
            <a:ext cx="5394960" cy="0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5" name="t-14"/>
          <p:cNvSpPr txBox="1"/>
          <p:nvPr/>
        </p:nvSpPr>
        <p:spPr>
          <a:xfrm>
            <a:off x="548640" y="4306824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2400" dirty="0"/>
          </a:p>
        </p:txBody>
      </p:sp>
      <p:sp>
        <p:nvSpPr>
          <p:cNvPr id="16" name="t-15"/>
          <p:cNvSpPr txBox="1"/>
          <p:nvPr/>
        </p:nvSpPr>
        <p:spPr>
          <a:xfrm>
            <a:off x="1325880" y="4288536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만들고 고치기</a:t>
            </a:r>
            <a:endParaRPr lang="en-US" sz="1600" dirty="0"/>
          </a:p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새로 만들기 · 값 고치기 · 가져오기 · 이력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48640" y="5038344"/>
            <a:ext cx="5394960" cy="0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8" name="t-16"/>
          <p:cNvSpPr txBox="1"/>
          <p:nvPr/>
        </p:nvSpPr>
        <p:spPr>
          <a:xfrm>
            <a:off x="548640" y="5148072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2400" dirty="0"/>
          </a:p>
        </p:txBody>
      </p:sp>
      <p:sp>
        <p:nvSpPr>
          <p:cNvPr id="19" name="t-17"/>
          <p:cNvSpPr txBox="1"/>
          <p:nvPr/>
        </p:nvSpPr>
        <p:spPr>
          <a:xfrm>
            <a:off x="1325880" y="5129784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검사와 자동 고치기</a:t>
            </a:r>
            <a:endParaRPr lang="en-US" sz="1600" dirty="0"/>
          </a:p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 결과 읽기 · 골라서 고치기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48640" y="5879592"/>
            <a:ext cx="5394960" cy="0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21" name="t-18"/>
          <p:cNvSpPr txBox="1"/>
          <p:nvPr/>
        </p:nvSpPr>
        <p:spPr>
          <a:xfrm>
            <a:off x="6217920" y="178308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06</a:t>
            </a:r>
            <a:endParaRPr lang="en-US" sz="2400" dirty="0"/>
          </a:p>
        </p:txBody>
      </p:sp>
      <p:sp>
        <p:nvSpPr>
          <p:cNvPr id="22" name="t-19"/>
          <p:cNvSpPr txBox="1"/>
          <p:nvPr/>
        </p:nvSpPr>
        <p:spPr>
          <a:xfrm>
            <a:off x="6995160" y="1764792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내보내기</a:t>
            </a:r>
            <a:endParaRPr lang="en-US" sz="1600" dirty="0"/>
          </a:p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 결과서 · 문서용 자료 · AASX 내려받기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17920" y="2514600"/>
            <a:ext cx="5394960" cy="0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24" name="t-20"/>
          <p:cNvSpPr txBox="1"/>
          <p:nvPr/>
        </p:nvSpPr>
        <p:spPr>
          <a:xfrm>
            <a:off x="6217920" y="2624328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07</a:t>
            </a:r>
            <a:endParaRPr lang="en-US" sz="2400" dirty="0"/>
          </a:p>
        </p:txBody>
      </p:sp>
      <p:sp>
        <p:nvSpPr>
          <p:cNvPr id="25" name="t-21"/>
          <p:cNvSpPr txBox="1"/>
          <p:nvPr/>
        </p:nvSpPr>
        <p:spPr>
          <a:xfrm>
            <a:off x="6995160" y="26060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공정과 레퍼런스 번들</a:t>
            </a:r>
            <a:endParaRPr lang="en-US" sz="1600" dirty="0"/>
          </a:p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설비를 공정으로 · ZIP 묶음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217920" y="3355848"/>
            <a:ext cx="5394960" cy="0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27" name="t-22"/>
          <p:cNvSpPr txBox="1"/>
          <p:nvPr/>
        </p:nvSpPr>
        <p:spPr>
          <a:xfrm>
            <a:off x="6217920" y="3465576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08</a:t>
            </a:r>
            <a:endParaRPr lang="en-US" sz="2400" dirty="0"/>
          </a:p>
        </p:txBody>
      </p:sp>
      <p:sp>
        <p:nvSpPr>
          <p:cNvPr id="28" name="t-23"/>
          <p:cNvSpPr txBox="1"/>
          <p:nvPr/>
        </p:nvSpPr>
        <p:spPr>
          <a:xfrm>
            <a:off x="6995160" y="3447288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현장 값 수집과 제공</a:t>
            </a:r>
            <a:endParaRPr lang="en-US" sz="1600" dirty="0"/>
          </a:p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가상 PLC · OPC UA로 상위 시스템에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217920" y="4197096"/>
            <a:ext cx="5394960" cy="0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30" name="t-24"/>
          <p:cNvSpPr txBox="1"/>
          <p:nvPr/>
        </p:nvSpPr>
        <p:spPr>
          <a:xfrm>
            <a:off x="6217920" y="4306824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09</a:t>
            </a:r>
            <a:endParaRPr lang="en-US" sz="2400" dirty="0"/>
          </a:p>
        </p:txBody>
      </p:sp>
      <p:sp>
        <p:nvSpPr>
          <p:cNvPr id="31" name="t-25"/>
          <p:cNvSpPr txBox="1"/>
          <p:nvPr/>
        </p:nvSpPr>
        <p:spPr>
          <a:xfrm>
            <a:off x="6995160" y="4288536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계정과 설정</a:t>
            </a:r>
            <a:endParaRPr lang="en-US" sz="1600" dirty="0"/>
          </a:p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비밀번호 · 언어 · 탈퇴 · 자주 묻는 질문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217920" y="5038344"/>
            <a:ext cx="5394960" cy="0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26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27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소개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VEXPLOR AAS Studio는</a:t>
            </a:r>
            <a:endParaRPr lang="en-US" sz="2600" dirty="0"/>
          </a:p>
        </p:txBody>
      </p:sp>
      <p:sp>
        <p:nvSpPr>
          <p:cNvPr id="5" name="t-28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따로 쓰던 세 가지 도구의 일을 웹 화면 하나에서 할 수 있습니다</a:t>
            </a:r>
            <a:endParaRPr lang="en-US" sz="1400" dirty="0"/>
          </a:p>
        </p:txBody>
      </p:sp>
      <p:sp>
        <p:nvSpPr>
          <p:cNvPr id="6" name="card-29"/>
          <p:cNvSpPr/>
          <p:nvPr/>
        </p:nvSpPr>
        <p:spPr>
          <a:xfrm>
            <a:off x="548640" y="1783080"/>
            <a:ext cx="350520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C"/>
            </a:solidFill>
            <a:prstDash val="solid"/>
          </a:ln>
          <a:effectLst>
            <a:outerShdw sx="100000" sy="100000" kx="0" ky="0" algn="bl" rotWithShape="0" blurRad="101600" dist="25400" dir="5400000">
              <a:srgbClr val="0F1B2D">
                <a:alpha val="8000"/>
              </a:srgbClr>
            </a:outerShdw>
          </a:effectLst>
        </p:spPr>
      </p:sp>
      <p:sp>
        <p:nvSpPr>
          <p:cNvPr id="7" name="cardtop-30"/>
          <p:cNvSpPr/>
          <p:nvPr/>
        </p:nvSpPr>
        <p:spPr>
          <a:xfrm>
            <a:off x="548640" y="1783080"/>
            <a:ext cx="3505200" cy="73152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8" name="t-31"/>
          <p:cNvSpPr txBox="1"/>
          <p:nvPr/>
        </p:nvSpPr>
        <p:spPr>
          <a:xfrm>
            <a:off x="822960" y="2057400"/>
            <a:ext cx="295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AASX 편집</a:t>
            </a:r>
            <a:endParaRPr lang="en-US" sz="1300" dirty="0"/>
          </a:p>
        </p:txBody>
      </p:sp>
      <p:sp>
        <p:nvSpPr>
          <p:cNvPr id="9" name="t-32"/>
          <p:cNvSpPr txBox="1"/>
          <p:nvPr/>
        </p:nvSpPr>
        <p:spPr>
          <a:xfrm>
            <a:off x="822960" y="2441448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열고 · 고치고 · 내려받기</a:t>
            </a:r>
            <a:endParaRPr lang="en-US" sz="1900" dirty="0"/>
          </a:p>
        </p:txBody>
      </p:sp>
      <p:sp>
        <p:nvSpPr>
          <p:cNvPr id="10" name="t-33"/>
          <p:cNvSpPr txBox="1"/>
          <p:nvPr/>
        </p:nvSpPr>
        <p:spPr>
          <a:xfrm>
            <a:off x="822960" y="2971800"/>
            <a:ext cx="2956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설치 없이 브라우저에서 AASX 파일을 열어 고칩니다.</a:t>
            </a:r>
            <a:endParaRPr lang="en-US" sz="12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규칙에 어긋난 곳을 짚어 주고, 고칠 수 있는 것은 자동으로 고칩니다.</a:t>
            </a:r>
            <a:endParaRPr lang="en-US" sz="1250" dirty="0"/>
          </a:p>
        </p:txBody>
      </p:sp>
      <p:sp>
        <p:nvSpPr>
          <p:cNvPr id="11" name="card-34"/>
          <p:cNvSpPr/>
          <p:nvPr/>
        </p:nvSpPr>
        <p:spPr>
          <a:xfrm>
            <a:off x="4328160" y="1783080"/>
            <a:ext cx="350520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C"/>
            </a:solidFill>
            <a:prstDash val="solid"/>
          </a:ln>
          <a:effectLst>
            <a:outerShdw sx="100000" sy="100000" kx="0" ky="0" algn="bl" rotWithShape="0" blurRad="101600" dist="25400" dir="5400000">
              <a:srgbClr val="0F1B2D">
                <a:alpha val="8000"/>
              </a:srgbClr>
            </a:outerShdw>
          </a:effectLst>
        </p:spPr>
      </p:sp>
      <p:sp>
        <p:nvSpPr>
          <p:cNvPr id="12" name="cardtop-35"/>
          <p:cNvSpPr/>
          <p:nvPr/>
        </p:nvSpPr>
        <p:spPr>
          <a:xfrm>
            <a:off x="4328160" y="1783080"/>
            <a:ext cx="3505200" cy="73152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13" name="t-36"/>
          <p:cNvSpPr txBox="1"/>
          <p:nvPr/>
        </p:nvSpPr>
        <p:spPr>
          <a:xfrm>
            <a:off x="4602480" y="2057400"/>
            <a:ext cx="295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AAS 서버</a:t>
            </a:r>
            <a:endParaRPr lang="en-US" sz="1300" dirty="0"/>
          </a:p>
        </p:txBody>
      </p:sp>
      <p:sp>
        <p:nvSpPr>
          <p:cNvPr id="14" name="t-37"/>
          <p:cNvSpPr txBox="1"/>
          <p:nvPr/>
        </p:nvSpPr>
        <p:spPr>
          <a:xfrm>
            <a:off x="4602480" y="2441448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표준 API로 제공</a:t>
            </a:r>
            <a:endParaRPr lang="en-US" sz="1900" dirty="0"/>
          </a:p>
        </p:txBody>
      </p:sp>
      <p:sp>
        <p:nvSpPr>
          <p:cNvPr id="15" name="t-38"/>
          <p:cNvSpPr txBox="1"/>
          <p:nvPr/>
        </p:nvSpPr>
        <p:spPr>
          <a:xfrm>
            <a:off x="4602480" y="2971800"/>
            <a:ext cx="2956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작성한 AAS를 표준 API(IDTA Part 2)로 다른 시스템에 제공합니다.</a:t>
            </a:r>
            <a:endParaRPr lang="en-US" sz="12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따로 서버를 세울 필요가 없습니다.</a:t>
            </a:r>
            <a:endParaRPr lang="en-US" sz="1250" dirty="0"/>
          </a:p>
        </p:txBody>
      </p:sp>
      <p:sp>
        <p:nvSpPr>
          <p:cNvPr id="16" name="card-39"/>
          <p:cNvSpPr/>
          <p:nvPr/>
        </p:nvSpPr>
        <p:spPr>
          <a:xfrm>
            <a:off x="8107680" y="1783080"/>
            <a:ext cx="350520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C"/>
            </a:solidFill>
            <a:prstDash val="solid"/>
          </a:ln>
          <a:effectLst>
            <a:outerShdw sx="100000" sy="100000" kx="0" ky="0" algn="bl" rotWithShape="0" blurRad="101600" dist="25400" dir="5400000">
              <a:srgbClr val="0F1B2D">
                <a:alpha val="8000"/>
              </a:srgbClr>
            </a:outerShdw>
          </a:effectLst>
        </p:spPr>
      </p:sp>
      <p:sp>
        <p:nvSpPr>
          <p:cNvPr id="17" name="cardtop-40"/>
          <p:cNvSpPr/>
          <p:nvPr/>
        </p:nvSpPr>
        <p:spPr>
          <a:xfrm>
            <a:off x="8107680" y="1783080"/>
            <a:ext cx="3505200" cy="73152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18" name="t-41"/>
          <p:cNvSpPr txBox="1"/>
          <p:nvPr/>
        </p:nvSpPr>
        <p:spPr>
          <a:xfrm>
            <a:off x="8382000" y="2057400"/>
            <a:ext cx="295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OPC UA</a:t>
            </a:r>
            <a:endParaRPr lang="en-US" sz="1300" dirty="0"/>
          </a:p>
        </p:txBody>
      </p:sp>
      <p:sp>
        <p:nvSpPr>
          <p:cNvPr id="19" name="t-42"/>
          <p:cNvSpPr txBox="1"/>
          <p:nvPr/>
        </p:nvSpPr>
        <p:spPr>
          <a:xfrm>
            <a:off x="8382000" y="2441448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현장 값 수집 · 제공</a:t>
            </a:r>
            <a:endParaRPr lang="en-US" sz="1900" dirty="0"/>
          </a:p>
        </p:txBody>
      </p:sp>
      <p:sp>
        <p:nvSpPr>
          <p:cNvPr id="20" name="t-43"/>
          <p:cNvSpPr txBox="1"/>
          <p:nvPr/>
        </p:nvSpPr>
        <p:spPr>
          <a:xfrm>
            <a:off x="8382000" y="2971800"/>
            <a:ext cx="2956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설비(PLC)에서 값을 모으고, 상위 시스템(MES · SCADA)이 구독으로 받아 가게 합니다.</a:t>
            </a:r>
            <a:endParaRPr lang="en-US" sz="1250" dirty="0"/>
          </a:p>
        </p:txBody>
      </p:sp>
      <p:sp>
        <p:nvSpPr>
          <p:cNvPr id="21" name="note-44"/>
          <p:cNvSpPr/>
          <p:nvPr/>
        </p:nvSpPr>
        <p:spPr>
          <a:xfrm>
            <a:off x="548640" y="5349240"/>
            <a:ext cx="11064240" cy="548640"/>
          </a:xfrm>
          <a:prstGeom prst="rect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</p:sp>
      <p:sp>
        <p:nvSpPr>
          <p:cNvPr id="22" name="notebar-45"/>
          <p:cNvSpPr/>
          <p:nvPr/>
        </p:nvSpPr>
        <p:spPr>
          <a:xfrm>
            <a:off x="548640" y="5349240"/>
            <a:ext cx="64008" cy="54864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23" name="t-46"/>
          <p:cNvSpPr txBox="1"/>
          <p:nvPr/>
        </p:nvSpPr>
        <p:spPr>
          <a:xfrm>
            <a:off x="777240" y="53492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대상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번에 「설비 한 대의 AAS 한 벌」을 다룹니다. 여러 설비는 공정 파일로 묶습니다(7장).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47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48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소개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한눈에 보는 작업 순서</a:t>
            </a:r>
            <a:endParaRPr lang="en-US" sz="2600" dirty="0"/>
          </a:p>
        </p:txBody>
      </p:sp>
      <p:sp>
        <p:nvSpPr>
          <p:cNvPr id="5" name="t-49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대부분의 작업은 아래 다섯 단계로 끝납니다</a:t>
            </a:r>
            <a:endParaRPr lang="en-US" sz="1400" dirty="0"/>
          </a:p>
        </p:txBody>
      </p:sp>
      <p:sp>
        <p:nvSpPr>
          <p:cNvPr id="6" name="flow-50"/>
          <p:cNvSpPr/>
          <p:nvPr/>
        </p:nvSpPr>
        <p:spPr>
          <a:xfrm>
            <a:off x="548640" y="1920240"/>
            <a:ext cx="2322576" cy="960120"/>
          </a:xfrm>
          <a:prstGeom prst="homePlate">
            <a:avLst/>
          </a:prstGeom>
          <a:solidFill>
            <a:srgbClr val="2F7CF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t-51"/>
          <p:cNvSpPr txBox="1"/>
          <p:nvPr/>
        </p:nvSpPr>
        <p:spPr>
          <a:xfrm>
            <a:off x="685800" y="1920240"/>
            <a:ext cx="18013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들어가기</a:t>
            </a:r>
            <a:endParaRPr lang="en-US" sz="1200" dirty="0"/>
          </a:p>
        </p:txBody>
      </p:sp>
      <p:sp>
        <p:nvSpPr>
          <p:cNvPr id="8" name="t-52"/>
          <p:cNvSpPr txBox="1"/>
          <p:nvPr/>
        </p:nvSpPr>
        <p:spPr>
          <a:xfrm>
            <a:off x="594360" y="3017520"/>
            <a:ext cx="2121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데모 계정 또는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회원 로그인</a:t>
            </a:r>
            <a:endParaRPr lang="en-US" sz="1150" dirty="0"/>
          </a:p>
        </p:txBody>
      </p:sp>
      <p:sp>
        <p:nvSpPr>
          <p:cNvPr id="9" name="flow-53"/>
          <p:cNvSpPr/>
          <p:nvPr/>
        </p:nvSpPr>
        <p:spPr>
          <a:xfrm>
            <a:off x="2761488" y="1920240"/>
            <a:ext cx="2322576" cy="960120"/>
          </a:xfrm>
          <a:prstGeom prst="chevron">
            <a:avLst/>
          </a:prstGeom>
          <a:solidFill>
            <a:srgbClr val="9CC2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t-54"/>
          <p:cNvSpPr txBox="1"/>
          <p:nvPr/>
        </p:nvSpPr>
        <p:spPr>
          <a:xfrm>
            <a:off x="3108960" y="1920240"/>
            <a:ext cx="18013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열기</a:t>
            </a:r>
            <a:endParaRPr lang="en-US" sz="1200" dirty="0"/>
          </a:p>
        </p:txBody>
      </p:sp>
      <p:sp>
        <p:nvSpPr>
          <p:cNvPr id="11" name="t-55"/>
          <p:cNvSpPr txBox="1"/>
          <p:nvPr/>
        </p:nvSpPr>
        <p:spPr>
          <a:xfrm>
            <a:off x="2807208" y="3017520"/>
            <a:ext cx="2121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견본 · 내 AASX ·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번들 · 새로 만들기</a:t>
            </a:r>
            <a:endParaRPr lang="en-US" sz="1150" dirty="0"/>
          </a:p>
        </p:txBody>
      </p:sp>
      <p:sp>
        <p:nvSpPr>
          <p:cNvPr id="12" name="flow-56"/>
          <p:cNvSpPr/>
          <p:nvPr/>
        </p:nvSpPr>
        <p:spPr>
          <a:xfrm>
            <a:off x="4974336" y="1920240"/>
            <a:ext cx="2322576" cy="960120"/>
          </a:xfrm>
          <a:prstGeom prst="chevron">
            <a:avLst/>
          </a:prstGeom>
          <a:solidFill>
            <a:srgbClr val="2F7CF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t-57"/>
          <p:cNvSpPr txBox="1"/>
          <p:nvPr/>
        </p:nvSpPr>
        <p:spPr>
          <a:xfrm>
            <a:off x="5321808" y="1920240"/>
            <a:ext cx="18013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고치기</a:t>
            </a:r>
            <a:endParaRPr lang="en-US" sz="1200" dirty="0"/>
          </a:p>
        </p:txBody>
      </p:sp>
      <p:sp>
        <p:nvSpPr>
          <p:cNvPr id="14" name="t-58"/>
          <p:cNvSpPr txBox="1"/>
          <p:nvPr/>
        </p:nvSpPr>
        <p:spPr>
          <a:xfrm>
            <a:off x="5020056" y="3017520"/>
            <a:ext cx="2121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트리에서 골라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값 · 이름 · 서브모델</a:t>
            </a:r>
            <a:endParaRPr lang="en-US" sz="1150" dirty="0"/>
          </a:p>
        </p:txBody>
      </p:sp>
      <p:sp>
        <p:nvSpPr>
          <p:cNvPr id="15" name="flow-59"/>
          <p:cNvSpPr/>
          <p:nvPr/>
        </p:nvSpPr>
        <p:spPr>
          <a:xfrm>
            <a:off x="7187184" y="1920240"/>
            <a:ext cx="2322576" cy="960120"/>
          </a:xfrm>
          <a:prstGeom prst="chevron">
            <a:avLst/>
          </a:prstGeom>
          <a:solidFill>
            <a:srgbClr val="9CC2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-60"/>
          <p:cNvSpPr txBox="1"/>
          <p:nvPr/>
        </p:nvSpPr>
        <p:spPr>
          <a:xfrm>
            <a:off x="7534656" y="1920240"/>
            <a:ext cx="18013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</a:t>
            </a:r>
            <a:endParaRPr lang="en-US" sz="1200" dirty="0"/>
          </a:p>
        </p:txBody>
      </p:sp>
      <p:sp>
        <p:nvSpPr>
          <p:cNvPr id="17" name="t-61"/>
          <p:cNvSpPr txBox="1"/>
          <p:nvPr/>
        </p:nvSpPr>
        <p:spPr>
          <a:xfrm>
            <a:off x="7232904" y="3017520"/>
            <a:ext cx="2121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 결과 확인 →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고치기</a:t>
            </a:r>
            <a:endParaRPr lang="en-US" sz="1150" dirty="0"/>
          </a:p>
        </p:txBody>
      </p:sp>
      <p:sp>
        <p:nvSpPr>
          <p:cNvPr id="18" name="flow-62"/>
          <p:cNvSpPr/>
          <p:nvPr/>
        </p:nvSpPr>
        <p:spPr>
          <a:xfrm>
            <a:off x="9400032" y="1920240"/>
            <a:ext cx="2322576" cy="960120"/>
          </a:xfrm>
          <a:prstGeom prst="chevron">
            <a:avLst/>
          </a:prstGeom>
          <a:solidFill>
            <a:srgbClr val="2F7CF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9" name="t-63"/>
          <p:cNvSpPr txBox="1"/>
          <p:nvPr/>
        </p:nvSpPr>
        <p:spPr>
          <a:xfrm>
            <a:off x="9747504" y="1920240"/>
            <a:ext cx="18013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2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내보내기</a:t>
            </a:r>
            <a:endParaRPr lang="en-US" sz="1200" dirty="0"/>
          </a:p>
        </p:txBody>
      </p:sp>
      <p:sp>
        <p:nvSpPr>
          <p:cNvPr id="20" name="t-64"/>
          <p:cNvSpPr txBox="1"/>
          <p:nvPr/>
        </p:nvSpPr>
        <p:spPr>
          <a:xfrm>
            <a:off x="9445752" y="3017520"/>
            <a:ext cx="2121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AASX · 결과서 ·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문서 자료 · 번들</a:t>
            </a:r>
            <a:endParaRPr lang="en-US" sz="1150" dirty="0"/>
          </a:p>
        </p:txBody>
      </p:sp>
      <p:sp>
        <p:nvSpPr>
          <p:cNvPr id="21" name="note-65"/>
          <p:cNvSpPr/>
          <p:nvPr/>
        </p:nvSpPr>
        <p:spPr>
          <a:xfrm>
            <a:off x="548640" y="4343400"/>
            <a:ext cx="11064240" cy="64008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  <a:prstDash val="solid"/>
          </a:ln>
        </p:spPr>
      </p:sp>
      <p:sp>
        <p:nvSpPr>
          <p:cNvPr id="22" name="notebar-66"/>
          <p:cNvSpPr/>
          <p:nvPr/>
        </p:nvSpPr>
        <p:spPr>
          <a:xfrm>
            <a:off x="548640" y="4343400"/>
            <a:ext cx="64008" cy="64008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-67"/>
          <p:cNvSpPr txBox="1"/>
          <p:nvPr/>
        </p:nvSpPr>
        <p:spPr>
          <a:xfrm>
            <a:off x="777240" y="434340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9770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알아 두기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도구는 KOSMO 규칙을 따라 검사합니다. 공식 판정은 KOSMO Validator가 하며, 이 도구의 검사는 미리 걸러 주는 사전 점검입니다.</a:t>
            </a:r>
            <a:endParaRPr lang="en-US" sz="1250" dirty="0"/>
          </a:p>
        </p:txBody>
      </p:sp>
      <p:sp>
        <p:nvSpPr>
          <p:cNvPr id="24" name="note-68"/>
          <p:cNvSpPr/>
          <p:nvPr/>
        </p:nvSpPr>
        <p:spPr>
          <a:xfrm>
            <a:off x="548640" y="5166360"/>
            <a:ext cx="11064240" cy="548640"/>
          </a:xfrm>
          <a:prstGeom prst="rect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</p:sp>
      <p:sp>
        <p:nvSpPr>
          <p:cNvPr id="25" name="notebar-69"/>
          <p:cNvSpPr/>
          <p:nvPr/>
        </p:nvSpPr>
        <p:spPr>
          <a:xfrm>
            <a:off x="548640" y="5166360"/>
            <a:ext cx="64008" cy="54864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26" name="t-70"/>
          <p:cNvSpPr txBox="1"/>
          <p:nvPr/>
        </p:nvSpPr>
        <p:spPr>
          <a:xfrm>
            <a:off x="777240" y="516636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읽는 법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그림의 주황 번호와 오른쪽 설명의 번호가 같은 곳을 가리킵니다.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-71"/>
          <p:cNvSpPr txBox="1"/>
          <p:nvPr/>
        </p:nvSpPr>
        <p:spPr>
          <a:xfrm>
            <a:off x="731520" y="2148840"/>
            <a:ext cx="1463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2286000" y="2331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시작하기</a:t>
            </a:r>
            <a:endParaRPr lang="en-US" sz="3800" dirty="0"/>
          </a:p>
        </p:txBody>
      </p:sp>
      <p:sp>
        <p:nvSpPr>
          <p:cNvPr id="4" name="t-72"/>
          <p:cNvSpPr txBox="1"/>
          <p:nvPr/>
        </p:nvSpPr>
        <p:spPr>
          <a:xfrm>
            <a:off x="2286000" y="324612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 · 회원가입 · 데모 계정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286000" y="3977640"/>
            <a:ext cx="8961120" cy="0"/>
          </a:xfrm>
          <a:prstGeom prst="line">
            <a:avLst/>
          </a:prstGeom>
          <a:noFill/>
          <a:ln w="12700">
            <a:solidFill>
              <a:srgbClr val="2B3A52"/>
            </a:solidFill>
            <a:prstDash val="solid"/>
          </a:ln>
        </p:spPr>
      </p:sp>
      <p:sp>
        <p:nvSpPr>
          <p:cNvPr id="6" name="t-73"/>
          <p:cNvSpPr txBox="1"/>
          <p:nvPr/>
        </p:nvSpPr>
        <p:spPr>
          <a:xfrm>
            <a:off x="2286000" y="4160520"/>
            <a:ext cx="8961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회원은 로그인, 처음이면 회원가입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가입 없이 데모 계정으로 먼저 둘러볼 수 있습니다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데모 계정은 파일 내려받기와 견본 열기가 막혀 있습니다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74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75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시작하기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로그인 화면</a:t>
            </a:r>
            <a:endParaRPr lang="en-US" sz="2600" dirty="0"/>
          </a:p>
        </p:txBody>
      </p:sp>
      <p:sp>
        <p:nvSpPr>
          <p:cNvPr id="5" name="t-76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접속하면 가장 먼저 보이는 화면입니다</a:t>
            </a:r>
            <a:endParaRPr lang="en-US" sz="1400" dirty="0"/>
          </a:p>
        </p:txBody>
      </p:sp>
      <p:sp>
        <p:nvSpPr>
          <p:cNvPr id="6" name="frame-77"/>
          <p:cNvSpPr/>
          <p:nvPr/>
        </p:nvSpPr>
        <p:spPr>
          <a:xfrm>
            <a:off x="1276269" y="1645920"/>
            <a:ext cx="2750982" cy="46177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78" descr="화면: b-logi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269" y="1645920"/>
            <a:ext cx="2750982" cy="4617720"/>
          </a:xfrm>
          <a:prstGeom prst="rect">
            <a:avLst/>
          </a:prstGeom>
        </p:spPr>
      </p:pic>
      <p:sp>
        <p:nvSpPr>
          <p:cNvPr id="8" name="mark-79"/>
          <p:cNvSpPr/>
          <p:nvPr/>
        </p:nvSpPr>
        <p:spPr>
          <a:xfrm>
            <a:off x="1391639" y="2492020"/>
            <a:ext cx="2520242" cy="1801794"/>
          </a:xfrm>
          <a:prstGeom prst="roundRect">
            <a:avLst>
              <a:gd name="adj" fmla="val 2030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80"/>
          <p:cNvSpPr/>
          <p:nvPr/>
        </p:nvSpPr>
        <p:spPr>
          <a:xfrm>
            <a:off x="1245335" y="2345716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81"/>
          <p:cNvSpPr txBox="1"/>
          <p:nvPr/>
        </p:nvSpPr>
        <p:spPr>
          <a:xfrm>
            <a:off x="1245335" y="23457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82"/>
          <p:cNvSpPr/>
          <p:nvPr/>
        </p:nvSpPr>
        <p:spPr>
          <a:xfrm>
            <a:off x="2097806" y="3941198"/>
            <a:ext cx="1107907" cy="248226"/>
          </a:xfrm>
          <a:prstGeom prst="roundRect">
            <a:avLst>
              <a:gd name="adj" fmla="val 14735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83"/>
          <p:cNvSpPr/>
          <p:nvPr/>
        </p:nvSpPr>
        <p:spPr>
          <a:xfrm>
            <a:off x="1951502" y="379489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84"/>
          <p:cNvSpPr txBox="1"/>
          <p:nvPr/>
        </p:nvSpPr>
        <p:spPr>
          <a:xfrm>
            <a:off x="1951502" y="379489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85"/>
          <p:cNvSpPr/>
          <p:nvPr/>
        </p:nvSpPr>
        <p:spPr>
          <a:xfrm>
            <a:off x="1391639" y="4561397"/>
            <a:ext cx="2520242" cy="1593014"/>
          </a:xfrm>
          <a:prstGeom prst="roundRect">
            <a:avLst>
              <a:gd name="adj" fmla="val 2296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86"/>
          <p:cNvSpPr/>
          <p:nvPr/>
        </p:nvSpPr>
        <p:spPr>
          <a:xfrm>
            <a:off x="1245335" y="4415093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87"/>
          <p:cNvSpPr txBox="1"/>
          <p:nvPr/>
        </p:nvSpPr>
        <p:spPr>
          <a:xfrm>
            <a:off x="1245335" y="441509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tep-88"/>
          <p:cNvSpPr/>
          <p:nvPr/>
        </p:nvSpPr>
        <p:spPr>
          <a:xfrm>
            <a:off x="525780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89"/>
          <p:cNvSpPr txBox="1"/>
          <p:nvPr/>
        </p:nvSpPr>
        <p:spPr>
          <a:xfrm>
            <a:off x="525780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-90"/>
          <p:cNvSpPr txBox="1"/>
          <p:nvPr/>
        </p:nvSpPr>
        <p:spPr>
          <a:xfrm>
            <a:off x="5733288" y="1737360"/>
            <a:ext cx="592531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회원 로그인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 이름과 비밀번호를 입력하고 「로그인」을 누르세요.</a:t>
            </a:r>
            <a:endParaRPr lang="en-US" sz="1600" dirty="0"/>
          </a:p>
        </p:txBody>
      </p:sp>
      <p:sp>
        <p:nvSpPr>
          <p:cNvPr id="20" name="step-91"/>
          <p:cNvSpPr/>
          <p:nvPr/>
        </p:nvSpPr>
        <p:spPr>
          <a:xfrm>
            <a:off x="5257800" y="297180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92"/>
          <p:cNvSpPr txBox="1"/>
          <p:nvPr/>
        </p:nvSpPr>
        <p:spPr>
          <a:xfrm>
            <a:off x="5257800" y="2971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2" name="t-93"/>
          <p:cNvSpPr txBox="1"/>
          <p:nvPr/>
        </p:nvSpPr>
        <p:spPr>
          <a:xfrm>
            <a:off x="5733288" y="2926080"/>
            <a:ext cx="592531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처음이신가요? 회원가입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가입하면 작업한 파일을 내려받을 수 있고, 올린 파일이 보관됩니다.</a:t>
            </a:r>
            <a:endParaRPr lang="en-US" sz="1600" dirty="0"/>
          </a:p>
        </p:txBody>
      </p:sp>
      <p:sp>
        <p:nvSpPr>
          <p:cNvPr id="23" name="step-94"/>
          <p:cNvSpPr/>
          <p:nvPr/>
        </p:nvSpPr>
        <p:spPr>
          <a:xfrm>
            <a:off x="5257800" y="41605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95"/>
          <p:cNvSpPr txBox="1"/>
          <p:nvPr/>
        </p:nvSpPr>
        <p:spPr>
          <a:xfrm>
            <a:off x="5257800" y="41605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t-96"/>
          <p:cNvSpPr txBox="1"/>
          <p:nvPr/>
        </p:nvSpPr>
        <p:spPr>
          <a:xfrm>
            <a:off x="5733288" y="4114800"/>
            <a:ext cx="592531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데모 계정으로 들어가기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가입 없이 바로 둘러볼 수 있는 공용 계정입니다(demo / 0629).</a:t>
            </a:r>
            <a:endParaRPr lang="en-US" sz="1600" dirty="0"/>
          </a:p>
        </p:txBody>
      </p:sp>
      <p:sp>
        <p:nvSpPr>
          <p:cNvPr id="26" name="note-97"/>
          <p:cNvSpPr/>
          <p:nvPr/>
        </p:nvSpPr>
        <p:spPr>
          <a:xfrm>
            <a:off x="5257800" y="5486400"/>
            <a:ext cx="6400800" cy="59436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  <a:prstDash val="solid"/>
          </a:ln>
        </p:spPr>
      </p:sp>
      <p:sp>
        <p:nvSpPr>
          <p:cNvPr id="27" name="notebar-98"/>
          <p:cNvSpPr/>
          <p:nvPr/>
        </p:nvSpPr>
        <p:spPr>
          <a:xfrm>
            <a:off x="5257800" y="5486400"/>
            <a:ext cx="64008" cy="59436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8" name="t-99"/>
          <p:cNvSpPr txBox="1"/>
          <p:nvPr/>
        </p:nvSpPr>
        <p:spPr>
          <a:xfrm>
            <a:off x="5486400" y="5486400"/>
            <a:ext cx="6035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9770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비밀번호를 5번 틀리면 5분 동안 그 계정으로 로그인할 수 없습니다.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100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101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시작하기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회원가입</a:t>
            </a:r>
            <a:endParaRPr lang="en-US" sz="2600" dirty="0"/>
          </a:p>
        </p:txBody>
      </p:sp>
      <p:sp>
        <p:nvSpPr>
          <p:cNvPr id="5" name="t-102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1분이면 끝납니다. 확인 메일은 보내지 않습니다</a:t>
            </a:r>
            <a:endParaRPr lang="en-US" sz="1400" dirty="0"/>
          </a:p>
        </p:txBody>
      </p:sp>
      <p:sp>
        <p:nvSpPr>
          <p:cNvPr id="6" name="frame-103"/>
          <p:cNvSpPr/>
          <p:nvPr/>
        </p:nvSpPr>
        <p:spPr>
          <a:xfrm>
            <a:off x="1360892" y="1600200"/>
            <a:ext cx="1941655" cy="466344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104" descr="화면: b-signu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0892" y="1600200"/>
            <a:ext cx="1941655" cy="4663440"/>
          </a:xfrm>
          <a:prstGeom prst="rect">
            <a:avLst/>
          </a:prstGeom>
        </p:spPr>
      </p:pic>
      <p:sp>
        <p:nvSpPr>
          <p:cNvPr id="8" name="mark-105"/>
          <p:cNvSpPr/>
          <p:nvPr/>
        </p:nvSpPr>
        <p:spPr>
          <a:xfrm>
            <a:off x="1523921" y="2495683"/>
            <a:ext cx="1615599" cy="237370"/>
          </a:xfrm>
          <a:prstGeom prst="roundRect">
            <a:avLst>
              <a:gd name="adj" fmla="val 15409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106"/>
          <p:cNvSpPr/>
          <p:nvPr/>
        </p:nvSpPr>
        <p:spPr>
          <a:xfrm>
            <a:off x="1377617" y="2349379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107"/>
          <p:cNvSpPr txBox="1"/>
          <p:nvPr/>
        </p:nvSpPr>
        <p:spPr>
          <a:xfrm>
            <a:off x="1377617" y="234937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108"/>
          <p:cNvSpPr/>
          <p:nvPr/>
        </p:nvSpPr>
        <p:spPr>
          <a:xfrm>
            <a:off x="1523921" y="3899916"/>
            <a:ext cx="1615599" cy="237370"/>
          </a:xfrm>
          <a:prstGeom prst="roundRect">
            <a:avLst>
              <a:gd name="adj" fmla="val 15409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109"/>
          <p:cNvSpPr/>
          <p:nvPr/>
        </p:nvSpPr>
        <p:spPr>
          <a:xfrm>
            <a:off x="1377617" y="375361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110"/>
          <p:cNvSpPr txBox="1"/>
          <p:nvPr/>
        </p:nvSpPr>
        <p:spPr>
          <a:xfrm>
            <a:off x="1377617" y="37536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111"/>
          <p:cNvSpPr/>
          <p:nvPr/>
        </p:nvSpPr>
        <p:spPr>
          <a:xfrm>
            <a:off x="1523921" y="4597698"/>
            <a:ext cx="1615599" cy="1065174"/>
          </a:xfrm>
          <a:prstGeom prst="roundRect">
            <a:avLst>
              <a:gd name="adj" fmla="val 343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112"/>
          <p:cNvSpPr/>
          <p:nvPr/>
        </p:nvSpPr>
        <p:spPr>
          <a:xfrm>
            <a:off x="1377617" y="445139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113"/>
          <p:cNvSpPr txBox="1"/>
          <p:nvPr/>
        </p:nvSpPr>
        <p:spPr>
          <a:xfrm>
            <a:off x="1377617" y="445139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mark-114"/>
          <p:cNvSpPr/>
          <p:nvPr/>
        </p:nvSpPr>
        <p:spPr>
          <a:xfrm>
            <a:off x="1523921" y="5676877"/>
            <a:ext cx="1615599" cy="237370"/>
          </a:xfrm>
          <a:prstGeom prst="roundRect">
            <a:avLst>
              <a:gd name="adj" fmla="val 15409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8" name="markdot-115"/>
          <p:cNvSpPr/>
          <p:nvPr/>
        </p:nvSpPr>
        <p:spPr>
          <a:xfrm>
            <a:off x="1377617" y="5530573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9" name="t-116"/>
          <p:cNvSpPr txBox="1"/>
          <p:nvPr/>
        </p:nvSpPr>
        <p:spPr>
          <a:xfrm>
            <a:off x="1377617" y="553057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step-117"/>
          <p:cNvSpPr/>
          <p:nvPr/>
        </p:nvSpPr>
        <p:spPr>
          <a:xfrm>
            <a:off x="457200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118"/>
          <p:cNvSpPr txBox="1"/>
          <p:nvPr/>
        </p:nvSpPr>
        <p:spPr>
          <a:xfrm>
            <a:off x="457200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2" name="t-119"/>
          <p:cNvSpPr txBox="1"/>
          <p:nvPr/>
        </p:nvSpPr>
        <p:spPr>
          <a:xfrm>
            <a:off x="5047488" y="1737360"/>
            <a:ext cx="65653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 이름 · 이름 · 이메일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빨간 * 표시가 있는 칸은 꼭 적습니다. 회사명은 비워도 됩니다. 로그인 이름은 영문으로 시작합니다.</a:t>
            </a:r>
            <a:endParaRPr lang="en-US" sz="1500" dirty="0"/>
          </a:p>
        </p:txBody>
      </p:sp>
      <p:sp>
        <p:nvSpPr>
          <p:cNvPr id="23" name="step-120"/>
          <p:cNvSpPr/>
          <p:nvPr/>
        </p:nvSpPr>
        <p:spPr>
          <a:xfrm>
            <a:off x="4572000" y="28803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121"/>
          <p:cNvSpPr txBox="1"/>
          <p:nvPr/>
        </p:nvSpPr>
        <p:spPr>
          <a:xfrm>
            <a:off x="4572000" y="2880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5" name="t-122"/>
          <p:cNvSpPr txBox="1"/>
          <p:nvPr/>
        </p:nvSpPr>
        <p:spPr>
          <a:xfrm>
            <a:off x="5047488" y="2834640"/>
            <a:ext cx="65653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비밀번호 두 번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10자 이상. 비밀번호는 암호화해 저장하므로 운영자도 볼 수 없습니다.</a:t>
            </a:r>
            <a:endParaRPr lang="en-US" sz="1500" dirty="0"/>
          </a:p>
        </p:txBody>
      </p:sp>
      <p:sp>
        <p:nvSpPr>
          <p:cNvPr id="26" name="step-123"/>
          <p:cNvSpPr/>
          <p:nvPr/>
        </p:nvSpPr>
        <p:spPr>
          <a:xfrm>
            <a:off x="4572000" y="397764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t-124"/>
          <p:cNvSpPr txBox="1"/>
          <p:nvPr/>
        </p:nvSpPr>
        <p:spPr>
          <a:xfrm>
            <a:off x="4572000" y="39776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8" name="t-125"/>
          <p:cNvSpPr txBox="1"/>
          <p:nvPr/>
        </p:nvSpPr>
        <p:spPr>
          <a:xfrm>
            <a:off x="5047488" y="3931920"/>
            <a:ext cx="65653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개인정보 수집 · 이용 동의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· 왜 · 언제까지 받는지 확인하고 체크합니다. 링크에서 처리방침 전문을 볼 수 있습니다.</a:t>
            </a:r>
            <a:endParaRPr lang="en-US" sz="1500" dirty="0"/>
          </a:p>
        </p:txBody>
      </p:sp>
      <p:sp>
        <p:nvSpPr>
          <p:cNvPr id="29" name="step-126"/>
          <p:cNvSpPr/>
          <p:nvPr/>
        </p:nvSpPr>
        <p:spPr>
          <a:xfrm>
            <a:off x="4572000" y="50749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0" name="t-127"/>
          <p:cNvSpPr txBox="1"/>
          <p:nvPr/>
        </p:nvSpPr>
        <p:spPr>
          <a:xfrm>
            <a:off x="4572000" y="50749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1" name="t-128"/>
          <p:cNvSpPr txBox="1"/>
          <p:nvPr/>
        </p:nvSpPr>
        <p:spPr>
          <a:xfrm>
            <a:off x="5047488" y="5029200"/>
            <a:ext cx="65653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「가입하고 시작하기」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가입과 동시에 로그인됩니다.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129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130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시작하기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데모 계정으로 둘러보기</a:t>
            </a:r>
            <a:endParaRPr lang="en-US" sz="2600" dirty="0"/>
          </a:p>
        </p:txBody>
      </p:sp>
      <p:sp>
        <p:nvSpPr>
          <p:cNvPr id="5" name="t-131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가입 전에 기능을 먼저 써 볼 수 있습니다</a:t>
            </a:r>
            <a:endParaRPr lang="en-US" sz="1400" dirty="0"/>
          </a:p>
        </p:txBody>
      </p:sp>
      <p:sp>
        <p:nvSpPr>
          <p:cNvPr id="6" name="frame-132"/>
          <p:cNvSpPr/>
          <p:nvPr/>
        </p:nvSpPr>
        <p:spPr>
          <a:xfrm>
            <a:off x="1285240" y="1645920"/>
            <a:ext cx="5201920" cy="292608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133" descr="화면: b-demo-fi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5240" y="1645920"/>
            <a:ext cx="5201920" cy="2926080"/>
          </a:xfrm>
          <a:prstGeom prst="rect">
            <a:avLst/>
          </a:prstGeom>
        </p:spPr>
      </p:pic>
      <p:sp>
        <p:nvSpPr>
          <p:cNvPr id="8" name="mark-134"/>
          <p:cNvSpPr/>
          <p:nvPr/>
        </p:nvSpPr>
        <p:spPr>
          <a:xfrm>
            <a:off x="1303528" y="1900022"/>
            <a:ext cx="5165344" cy="203810"/>
          </a:xfrm>
          <a:prstGeom prst="roundRect">
            <a:avLst>
              <a:gd name="adj" fmla="val 17946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135"/>
          <p:cNvSpPr/>
          <p:nvPr/>
        </p:nvSpPr>
        <p:spPr>
          <a:xfrm>
            <a:off x="1157224" y="1753718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136"/>
          <p:cNvSpPr txBox="1"/>
          <p:nvPr/>
        </p:nvSpPr>
        <p:spPr>
          <a:xfrm>
            <a:off x="1157224" y="175371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137"/>
          <p:cNvSpPr/>
          <p:nvPr/>
        </p:nvSpPr>
        <p:spPr>
          <a:xfrm>
            <a:off x="5964225" y="1769974"/>
            <a:ext cx="504647" cy="168046"/>
          </a:xfrm>
          <a:prstGeom prst="roundRect">
            <a:avLst>
              <a:gd name="adj" fmla="val 21765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138"/>
          <p:cNvSpPr/>
          <p:nvPr/>
        </p:nvSpPr>
        <p:spPr>
          <a:xfrm>
            <a:off x="5817921" y="1623670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139"/>
          <p:cNvSpPr txBox="1"/>
          <p:nvPr/>
        </p:nvSpPr>
        <p:spPr>
          <a:xfrm>
            <a:off x="5817921" y="162367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step-140"/>
          <p:cNvSpPr/>
          <p:nvPr/>
        </p:nvSpPr>
        <p:spPr>
          <a:xfrm>
            <a:off x="758952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-141"/>
          <p:cNvSpPr txBox="1"/>
          <p:nvPr/>
        </p:nvSpPr>
        <p:spPr>
          <a:xfrm>
            <a:off x="758952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6" name="t-142"/>
          <p:cNvSpPr txBox="1"/>
          <p:nvPr/>
        </p:nvSpPr>
        <p:spPr>
          <a:xfrm>
            <a:off x="8065008" y="1737360"/>
            <a:ext cx="35478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노란 띠 — 체험판 안내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체험판은 일정 시간 후 초기화 됩니다.</a:t>
            </a:r>
            <a:endParaRPr lang="en-US" sz="1500" dirty="0"/>
          </a:p>
        </p:txBody>
      </p:sp>
      <p:sp>
        <p:nvSpPr>
          <p:cNvPr id="17" name="step-143"/>
          <p:cNvSpPr/>
          <p:nvPr/>
        </p:nvSpPr>
        <p:spPr>
          <a:xfrm>
            <a:off x="7589520" y="30175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144"/>
          <p:cNvSpPr txBox="1"/>
          <p:nvPr/>
        </p:nvSpPr>
        <p:spPr>
          <a:xfrm>
            <a:off x="7589520" y="30175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19" name="t-145"/>
          <p:cNvSpPr txBox="1"/>
          <p:nvPr/>
        </p:nvSpPr>
        <p:spPr>
          <a:xfrm>
            <a:off x="8065008" y="2971800"/>
            <a:ext cx="35478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🔒 AASX 내려받기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누르면 회원가입 화면으로 이동합니다.</a:t>
            </a:r>
            <a:endParaRPr lang="en-US" sz="1500" dirty="0"/>
          </a:p>
        </p:txBody>
      </p:sp>
      <p:graphicFrame>
        <p:nvGraphicFramePr>
          <p:cNvPr id="9" name="table-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754880"/>
          <a:ext cx="11064240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3657600"/>
                <a:gridCol w="28346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데모 계정 (demo / 0629)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가입한 회원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열기 · 고치기 · 검사 · 자동 고치기 · 결과서 보기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✅ 사용 가능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✅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견본 열기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🔒 회원가입 후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✅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AASX · 번들 · 첨부 파일 내려받기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🔒 회원가입 후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✅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 계정 설정 · 탈퇴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 (여럿이 함께 쓰는 계정)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✅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-147"/>
          <p:cNvSpPr txBox="1"/>
          <p:nvPr/>
        </p:nvSpPr>
        <p:spPr>
          <a:xfrm>
            <a:off x="731520" y="2148840"/>
            <a:ext cx="1463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2286000" y="2331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화면 둘러보기</a:t>
            </a:r>
            <a:endParaRPr lang="en-US" sz="3800" dirty="0"/>
          </a:p>
        </p:txBody>
      </p:sp>
      <p:sp>
        <p:nvSpPr>
          <p:cNvPr id="4" name="t-148"/>
          <p:cNvSpPr txBox="1"/>
          <p:nvPr/>
        </p:nvSpPr>
        <p:spPr>
          <a:xfrm>
            <a:off x="2286000" y="324612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칸 구성 · 머리줄 · 메뉴 · 도움말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286000" y="3977640"/>
            <a:ext cx="8961120" cy="0"/>
          </a:xfrm>
          <a:prstGeom prst="line">
            <a:avLst/>
          </a:prstGeom>
          <a:noFill/>
          <a:ln w="12700">
            <a:solidFill>
              <a:srgbClr val="2B3A52"/>
            </a:solidFill>
            <a:prstDash val="solid"/>
          </a:ln>
        </p:spPr>
      </p:sp>
      <p:sp>
        <p:nvSpPr>
          <p:cNvPr id="6" name="t-149"/>
          <p:cNvSpPr txBox="1"/>
          <p:nvPr/>
        </p:nvSpPr>
        <p:spPr>
          <a:xfrm>
            <a:off x="2286000" y="4160520"/>
            <a:ext cx="8961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화면은 머리줄과 세 칸으로 나뉩니다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자주 쓰는 기능은 모두 머리줄에 있습니다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막히면 「? 도움말」(F1) — 이 매뉴얼의 내용이 화면 안에 있습니다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150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151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둘러보기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화면 구성</a:t>
            </a:r>
            <a:endParaRPr lang="en-US" sz="2600" dirty="0"/>
          </a:p>
        </p:txBody>
      </p:sp>
      <p:sp>
        <p:nvSpPr>
          <p:cNvPr id="5" name="t-152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머리줄 아래에 트리 · 내용 · 수집 세 칸이 있습니다</a:t>
            </a:r>
            <a:endParaRPr lang="en-US" sz="1400" dirty="0"/>
          </a:p>
        </p:txBody>
      </p:sp>
      <p:sp>
        <p:nvSpPr>
          <p:cNvPr id="6" name="frame-153"/>
          <p:cNvSpPr/>
          <p:nvPr/>
        </p:nvSpPr>
        <p:spPr>
          <a:xfrm>
            <a:off x="548640" y="1771650"/>
            <a:ext cx="7680960" cy="432054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154" descr="화면: a-layout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71650"/>
            <a:ext cx="7680960" cy="4320540"/>
          </a:xfrm>
          <a:prstGeom prst="rect">
            <a:avLst/>
          </a:prstGeom>
        </p:spPr>
      </p:pic>
      <p:sp>
        <p:nvSpPr>
          <p:cNvPr id="8" name="mark-155"/>
          <p:cNvSpPr/>
          <p:nvPr/>
        </p:nvSpPr>
        <p:spPr>
          <a:xfrm>
            <a:off x="566928" y="1789938"/>
            <a:ext cx="7644384" cy="436169"/>
          </a:xfrm>
          <a:prstGeom prst="roundRect">
            <a:avLst>
              <a:gd name="adj" fmla="val 8386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156"/>
          <p:cNvSpPr/>
          <p:nvPr/>
        </p:nvSpPr>
        <p:spPr>
          <a:xfrm>
            <a:off x="420624" y="164363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157"/>
          <p:cNvSpPr txBox="1"/>
          <p:nvPr/>
        </p:nvSpPr>
        <p:spPr>
          <a:xfrm>
            <a:off x="420624" y="164363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158"/>
          <p:cNvSpPr/>
          <p:nvPr/>
        </p:nvSpPr>
        <p:spPr>
          <a:xfrm>
            <a:off x="566928" y="2162099"/>
            <a:ext cx="1741932" cy="3911803"/>
          </a:xfrm>
          <a:prstGeom prst="roundRect">
            <a:avLst>
              <a:gd name="adj" fmla="val 2100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159"/>
          <p:cNvSpPr/>
          <p:nvPr/>
        </p:nvSpPr>
        <p:spPr>
          <a:xfrm>
            <a:off x="420624" y="201579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160"/>
          <p:cNvSpPr txBox="1"/>
          <p:nvPr/>
        </p:nvSpPr>
        <p:spPr>
          <a:xfrm>
            <a:off x="420624" y="201579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161"/>
          <p:cNvSpPr/>
          <p:nvPr/>
        </p:nvSpPr>
        <p:spPr>
          <a:xfrm>
            <a:off x="2273656" y="2162099"/>
            <a:ext cx="4038905" cy="3911803"/>
          </a:xfrm>
          <a:prstGeom prst="roundRect">
            <a:avLst>
              <a:gd name="adj" fmla="val 935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162"/>
          <p:cNvSpPr/>
          <p:nvPr/>
        </p:nvSpPr>
        <p:spPr>
          <a:xfrm>
            <a:off x="2127352" y="201579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163"/>
          <p:cNvSpPr txBox="1"/>
          <p:nvPr/>
        </p:nvSpPr>
        <p:spPr>
          <a:xfrm>
            <a:off x="2127352" y="201579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mark-164"/>
          <p:cNvSpPr/>
          <p:nvPr/>
        </p:nvSpPr>
        <p:spPr>
          <a:xfrm>
            <a:off x="6277356" y="2162099"/>
            <a:ext cx="1933956" cy="3911803"/>
          </a:xfrm>
          <a:prstGeom prst="roundRect">
            <a:avLst>
              <a:gd name="adj" fmla="val 1891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8" name="markdot-165"/>
          <p:cNvSpPr/>
          <p:nvPr/>
        </p:nvSpPr>
        <p:spPr>
          <a:xfrm>
            <a:off x="6131052" y="201579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9" name="t-166"/>
          <p:cNvSpPr txBox="1"/>
          <p:nvPr/>
        </p:nvSpPr>
        <p:spPr>
          <a:xfrm>
            <a:off x="6131052" y="201579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step-167"/>
          <p:cNvSpPr/>
          <p:nvPr/>
        </p:nvSpPr>
        <p:spPr>
          <a:xfrm>
            <a:off x="854964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168"/>
          <p:cNvSpPr txBox="1"/>
          <p:nvPr/>
        </p:nvSpPr>
        <p:spPr>
          <a:xfrm>
            <a:off x="854964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2" name="t-169"/>
          <p:cNvSpPr txBox="1"/>
          <p:nvPr/>
        </p:nvSpPr>
        <p:spPr>
          <a:xfrm>
            <a:off x="9025128" y="1737360"/>
            <a:ext cx="263347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머리줄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· 서브모델 · 자동 고치기 · 내보내기 · 내려받기 · 도움말 · 설정. 왼쪽 위 「VEXPLOR AAS Studio」를 누르면 첫 화면으로</a:t>
            </a:r>
            <a:endParaRPr lang="en-US" sz="1400" dirty="0"/>
          </a:p>
        </p:txBody>
      </p:sp>
      <p:sp>
        <p:nvSpPr>
          <p:cNvPr id="23" name="step-170"/>
          <p:cNvSpPr/>
          <p:nvPr/>
        </p:nvSpPr>
        <p:spPr>
          <a:xfrm>
            <a:off x="8549640" y="28803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171"/>
          <p:cNvSpPr txBox="1"/>
          <p:nvPr/>
        </p:nvSpPr>
        <p:spPr>
          <a:xfrm>
            <a:off x="8549640" y="2880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5" name="t-172"/>
          <p:cNvSpPr txBox="1"/>
          <p:nvPr/>
        </p:nvSpPr>
        <p:spPr>
          <a:xfrm>
            <a:off x="9025128" y="2834640"/>
            <a:ext cx="263347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 (왼쪽)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AAS → 서브모델 → 요소 순서로 펼쳐집니다. 고르면 가운데에 내용이 나옵니다.</a:t>
            </a:r>
            <a:endParaRPr lang="en-US" sz="1400" dirty="0"/>
          </a:p>
        </p:txBody>
      </p:sp>
      <p:sp>
        <p:nvSpPr>
          <p:cNvPr id="26" name="step-173"/>
          <p:cNvSpPr/>
          <p:nvPr/>
        </p:nvSpPr>
        <p:spPr>
          <a:xfrm>
            <a:off x="8549640" y="397764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t-174"/>
          <p:cNvSpPr txBox="1"/>
          <p:nvPr/>
        </p:nvSpPr>
        <p:spPr>
          <a:xfrm>
            <a:off x="8549640" y="39776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8" name="t-175"/>
          <p:cNvSpPr txBox="1"/>
          <p:nvPr/>
        </p:nvSpPr>
        <p:spPr>
          <a:xfrm>
            <a:off x="9025128" y="3931920"/>
            <a:ext cx="263347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내용 (가운데)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 · 값 고치기 · 부품 구성(BoM)</a:t>
            </a:r>
            <a:endParaRPr lang="en-US" sz="1400" dirty="0"/>
          </a:p>
        </p:txBody>
      </p:sp>
      <p:sp>
        <p:nvSpPr>
          <p:cNvPr id="29" name="step-176"/>
          <p:cNvSpPr/>
          <p:nvPr/>
        </p:nvSpPr>
        <p:spPr>
          <a:xfrm>
            <a:off x="8549640" y="50749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0" name="t-177"/>
          <p:cNvSpPr txBox="1"/>
          <p:nvPr/>
        </p:nvSpPr>
        <p:spPr>
          <a:xfrm>
            <a:off x="8549640" y="50749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1" name="t-178"/>
          <p:cNvSpPr txBox="1"/>
          <p:nvPr/>
        </p:nvSpPr>
        <p:spPr>
          <a:xfrm>
            <a:off x="9025128" y="5029200"/>
            <a:ext cx="263347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수집 (오른쪽)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설비에서 값을 가져옵니다(OPC UA).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179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180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둘러보기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머리줄</a:t>
            </a:r>
            <a:endParaRPr lang="en-US" sz="2600" dirty="0"/>
          </a:p>
        </p:txBody>
      </p:sp>
      <p:sp>
        <p:nvSpPr>
          <p:cNvPr id="5" name="t-181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번호를 눌러 해당 기능으로 바로 갑니다</a:t>
            </a:r>
            <a:endParaRPr lang="en-US" sz="1400" dirty="0"/>
          </a:p>
        </p:txBody>
      </p:sp>
      <p:sp>
        <p:nvSpPr>
          <p:cNvPr id="6" name="frame-182"/>
          <p:cNvSpPr/>
          <p:nvPr/>
        </p:nvSpPr>
        <p:spPr>
          <a:xfrm>
            <a:off x="548640" y="1694147"/>
            <a:ext cx="5440680" cy="772226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183" descr="화면: a-header-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94147"/>
            <a:ext cx="5440680" cy="772226"/>
          </a:xfrm>
          <a:prstGeom prst="rect">
            <a:avLst/>
          </a:prstGeom>
        </p:spPr>
      </p:pic>
      <p:sp>
        <p:nvSpPr>
          <p:cNvPr id="8" name="mark-184"/>
          <p:cNvSpPr/>
          <p:nvPr/>
        </p:nvSpPr>
        <p:spPr>
          <a:xfrm>
            <a:off x="2561279" y="1732346"/>
            <a:ext cx="616851" cy="344817"/>
          </a:xfrm>
          <a:prstGeom prst="roundRect">
            <a:avLst>
              <a:gd name="adj" fmla="val 10607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185"/>
          <p:cNvSpPr/>
          <p:nvPr/>
        </p:nvSpPr>
        <p:spPr>
          <a:xfrm>
            <a:off x="2414975" y="158604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186"/>
          <p:cNvSpPr txBox="1"/>
          <p:nvPr/>
        </p:nvSpPr>
        <p:spPr>
          <a:xfrm>
            <a:off x="2414975" y="158604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187"/>
          <p:cNvSpPr/>
          <p:nvPr/>
        </p:nvSpPr>
        <p:spPr>
          <a:xfrm>
            <a:off x="3184324" y="1732346"/>
            <a:ext cx="2345583" cy="336042"/>
          </a:xfrm>
          <a:prstGeom prst="roundRect">
            <a:avLst>
              <a:gd name="adj" fmla="val 1088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188"/>
          <p:cNvSpPr/>
          <p:nvPr/>
        </p:nvSpPr>
        <p:spPr>
          <a:xfrm>
            <a:off x="3038020" y="158604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189"/>
          <p:cNvSpPr txBox="1"/>
          <p:nvPr/>
        </p:nvSpPr>
        <p:spPr>
          <a:xfrm>
            <a:off x="3038020" y="158604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190"/>
          <p:cNvSpPr/>
          <p:nvPr/>
        </p:nvSpPr>
        <p:spPr>
          <a:xfrm>
            <a:off x="2025986" y="2083357"/>
            <a:ext cx="862559" cy="344817"/>
          </a:xfrm>
          <a:prstGeom prst="roundRect">
            <a:avLst>
              <a:gd name="adj" fmla="val 10607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191"/>
          <p:cNvSpPr/>
          <p:nvPr/>
        </p:nvSpPr>
        <p:spPr>
          <a:xfrm>
            <a:off x="1879682" y="1937053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192"/>
          <p:cNvSpPr txBox="1"/>
          <p:nvPr/>
        </p:nvSpPr>
        <p:spPr>
          <a:xfrm>
            <a:off x="1879682" y="193705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mark-193"/>
          <p:cNvSpPr/>
          <p:nvPr/>
        </p:nvSpPr>
        <p:spPr>
          <a:xfrm>
            <a:off x="3043920" y="2083357"/>
            <a:ext cx="1125818" cy="344817"/>
          </a:xfrm>
          <a:prstGeom prst="roundRect">
            <a:avLst>
              <a:gd name="adj" fmla="val 10607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8" name="markdot-194"/>
          <p:cNvSpPr/>
          <p:nvPr/>
        </p:nvSpPr>
        <p:spPr>
          <a:xfrm>
            <a:off x="2897616" y="1937053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9" name="t-195"/>
          <p:cNvSpPr txBox="1"/>
          <p:nvPr/>
        </p:nvSpPr>
        <p:spPr>
          <a:xfrm>
            <a:off x="2897616" y="193705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frame-196"/>
          <p:cNvSpPr/>
          <p:nvPr/>
        </p:nvSpPr>
        <p:spPr>
          <a:xfrm>
            <a:off x="6172200" y="1693164"/>
            <a:ext cx="5440680" cy="1139952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21" name="screen-197" descr="화면: a-header-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693164"/>
            <a:ext cx="5440680" cy="1139952"/>
          </a:xfrm>
          <a:prstGeom prst="rect">
            <a:avLst/>
          </a:prstGeom>
        </p:spPr>
      </p:pic>
      <p:sp>
        <p:nvSpPr>
          <p:cNvPr id="22" name="mark-198"/>
          <p:cNvSpPr/>
          <p:nvPr/>
        </p:nvSpPr>
        <p:spPr>
          <a:xfrm>
            <a:off x="8536686" y="1790700"/>
            <a:ext cx="2033016" cy="426720"/>
          </a:xfrm>
          <a:prstGeom prst="roundRect">
            <a:avLst>
              <a:gd name="adj" fmla="val 8571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23" name="markdot-199"/>
          <p:cNvSpPr/>
          <p:nvPr/>
        </p:nvSpPr>
        <p:spPr>
          <a:xfrm>
            <a:off x="8390382" y="1644396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24" name="t-200"/>
          <p:cNvSpPr txBox="1"/>
          <p:nvPr/>
        </p:nvSpPr>
        <p:spPr>
          <a:xfrm>
            <a:off x="8390382" y="164439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100" dirty="0"/>
          </a:p>
        </p:txBody>
      </p:sp>
      <p:sp>
        <p:nvSpPr>
          <p:cNvPr id="25" name="mark-201"/>
          <p:cNvSpPr/>
          <p:nvPr/>
        </p:nvSpPr>
        <p:spPr>
          <a:xfrm>
            <a:off x="8640318" y="2282952"/>
            <a:ext cx="1242822" cy="478536"/>
          </a:xfrm>
          <a:prstGeom prst="roundRect">
            <a:avLst>
              <a:gd name="adj" fmla="val 7643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26" name="markdot-202"/>
          <p:cNvSpPr/>
          <p:nvPr/>
        </p:nvSpPr>
        <p:spPr>
          <a:xfrm>
            <a:off x="8494014" y="2136648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27" name="t-203"/>
          <p:cNvSpPr txBox="1"/>
          <p:nvPr/>
        </p:nvSpPr>
        <p:spPr>
          <a:xfrm>
            <a:off x="8494014" y="21366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100" dirty="0"/>
          </a:p>
        </p:txBody>
      </p:sp>
      <p:sp>
        <p:nvSpPr>
          <p:cNvPr id="28" name="mark-204"/>
          <p:cNvSpPr/>
          <p:nvPr/>
        </p:nvSpPr>
        <p:spPr>
          <a:xfrm>
            <a:off x="9922764" y="2282952"/>
            <a:ext cx="1566672" cy="478536"/>
          </a:xfrm>
          <a:prstGeom prst="roundRect">
            <a:avLst>
              <a:gd name="adj" fmla="val 7643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29" name="markdot-205"/>
          <p:cNvSpPr/>
          <p:nvPr/>
        </p:nvSpPr>
        <p:spPr>
          <a:xfrm>
            <a:off x="9776460" y="2136648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30" name="t-206"/>
          <p:cNvSpPr txBox="1"/>
          <p:nvPr/>
        </p:nvSpPr>
        <p:spPr>
          <a:xfrm>
            <a:off x="9776460" y="21366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100" dirty="0"/>
          </a:p>
        </p:txBody>
      </p:sp>
      <p:sp>
        <p:nvSpPr>
          <p:cNvPr id="31" name="mark-207"/>
          <p:cNvSpPr/>
          <p:nvPr/>
        </p:nvSpPr>
        <p:spPr>
          <a:xfrm>
            <a:off x="10609326" y="1764792"/>
            <a:ext cx="880110" cy="478536"/>
          </a:xfrm>
          <a:prstGeom prst="roundRect">
            <a:avLst>
              <a:gd name="adj" fmla="val 7643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32" name="markdot-208"/>
          <p:cNvSpPr/>
          <p:nvPr/>
        </p:nvSpPr>
        <p:spPr>
          <a:xfrm>
            <a:off x="10463022" y="1618488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33" name="t-209"/>
          <p:cNvSpPr txBox="1"/>
          <p:nvPr/>
        </p:nvSpPr>
        <p:spPr>
          <a:xfrm>
            <a:off x="10463022" y="1618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100" dirty="0"/>
          </a:p>
        </p:txBody>
      </p:sp>
      <p:graphicFrame>
        <p:nvGraphicFramePr>
          <p:cNvPr id="12" name="table-2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063240"/>
          <a:ext cx="544068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463040"/>
                <a:gridCol w="32461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번호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하는 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 ▾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열기 · 새로 만들기 · 번들 열기 · 견본 열기 · 파일 목록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열린 파일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열어 둔 파일 사이를 오갑니다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서브모델 ▾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서브모델 추가 · 다른 파일에서 가져오기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자동 고치기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고칠 수 있는 항목을 미리 보고 골라서 고칩니다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-2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72200" y="3063240"/>
          <a:ext cx="544068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645920"/>
                <a:gridCol w="30632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번호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하는 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위반 · 경고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누르면 검사 결과가 열립니다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내보내기 ▾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결과서 · 문서용 자료 · 레퍼런스 번들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7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AASX 내려받기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 파일을 .aasx로 받습니다(회원)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8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설정 ▾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언어 · 비밀번호 · 로그아웃 · 탈퇴 · 검사 규칙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</a:tbl>
          </a:graphicData>
        </a:graphic>
      </p:graphicFrame>
      <p:sp>
        <p:nvSpPr>
          <p:cNvPr id="36" name="note-212"/>
          <p:cNvSpPr/>
          <p:nvPr/>
        </p:nvSpPr>
        <p:spPr>
          <a:xfrm>
            <a:off x="548640" y="5532120"/>
            <a:ext cx="11064240" cy="548640"/>
          </a:xfrm>
          <a:prstGeom prst="rect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</p:sp>
      <p:sp>
        <p:nvSpPr>
          <p:cNvPr id="37" name="notebar-213"/>
          <p:cNvSpPr/>
          <p:nvPr/>
        </p:nvSpPr>
        <p:spPr>
          <a:xfrm>
            <a:off x="548640" y="5532120"/>
            <a:ext cx="64008" cy="54864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8" name="t-214"/>
          <p:cNvSpPr txBox="1"/>
          <p:nvPr/>
        </p:nvSpPr>
        <p:spPr>
          <a:xfrm>
            <a:off x="777240" y="553212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되돌리기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머리줄 왼쪽 아래 「↶ 되돌리기」(Ctrl+Z)로 방금 한 작업을 취소할 수 있습니다.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215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216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둘러보기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메뉴 한눈에</a:t>
            </a:r>
            <a:endParaRPr lang="en-US" sz="2600" dirty="0"/>
          </a:p>
        </p:txBody>
      </p:sp>
      <p:sp>
        <p:nvSpPr>
          <p:cNvPr id="5" name="t-217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▾ 표시가 있는 단추를 누르면 메뉴가 펼쳐집니다</a:t>
            </a:r>
            <a:endParaRPr lang="en-US" sz="1400" dirty="0"/>
          </a:p>
        </p:txBody>
      </p:sp>
      <p:sp>
        <p:nvSpPr>
          <p:cNvPr id="6" name="frame-218"/>
          <p:cNvSpPr/>
          <p:nvPr/>
        </p:nvSpPr>
        <p:spPr>
          <a:xfrm>
            <a:off x="548640" y="1787887"/>
            <a:ext cx="2606040" cy="3007906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219" descr="화면: a-menu-fi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87887"/>
            <a:ext cx="2606040" cy="3007906"/>
          </a:xfrm>
          <a:prstGeom prst="rect">
            <a:avLst/>
          </a:prstGeom>
        </p:spPr>
      </p:pic>
      <p:sp>
        <p:nvSpPr>
          <p:cNvPr id="8" name="t-220"/>
          <p:cNvSpPr txBox="1"/>
          <p:nvPr/>
        </p:nvSpPr>
        <p:spPr>
          <a:xfrm>
            <a:off x="548640" y="4956048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8A94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▾</a:t>
            </a:r>
            <a:endParaRPr lang="en-US" sz="1150" dirty="0"/>
          </a:p>
        </p:txBody>
      </p:sp>
      <p:sp>
        <p:nvSpPr>
          <p:cNvPr id="9" name="frame-221"/>
          <p:cNvSpPr/>
          <p:nvPr/>
        </p:nvSpPr>
        <p:spPr>
          <a:xfrm>
            <a:off x="3367735" y="2457664"/>
            <a:ext cx="2606040" cy="1668353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10" name="screen-222" descr="화면: a-menu-su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735" y="2457664"/>
            <a:ext cx="2606040" cy="1668353"/>
          </a:xfrm>
          <a:prstGeom prst="rect">
            <a:avLst/>
          </a:prstGeom>
        </p:spPr>
      </p:pic>
      <p:sp>
        <p:nvSpPr>
          <p:cNvPr id="11" name="t-223"/>
          <p:cNvSpPr txBox="1"/>
          <p:nvPr/>
        </p:nvSpPr>
        <p:spPr>
          <a:xfrm>
            <a:off x="3367735" y="4956048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8A94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서브모델 ▾</a:t>
            </a:r>
            <a:endParaRPr lang="en-US" sz="1150" dirty="0"/>
          </a:p>
        </p:txBody>
      </p:sp>
      <p:sp>
        <p:nvSpPr>
          <p:cNvPr id="12" name="frame-224"/>
          <p:cNvSpPr/>
          <p:nvPr/>
        </p:nvSpPr>
        <p:spPr>
          <a:xfrm>
            <a:off x="6186830" y="2457664"/>
            <a:ext cx="2606040" cy="1668353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13" name="screen-225" descr="화면: a-menu-expor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830" y="2457664"/>
            <a:ext cx="2606040" cy="1668353"/>
          </a:xfrm>
          <a:prstGeom prst="rect">
            <a:avLst/>
          </a:prstGeom>
        </p:spPr>
      </p:pic>
      <p:sp>
        <p:nvSpPr>
          <p:cNvPr id="14" name="t-226"/>
          <p:cNvSpPr txBox="1"/>
          <p:nvPr/>
        </p:nvSpPr>
        <p:spPr>
          <a:xfrm>
            <a:off x="6186830" y="4956048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8A94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내보내기 ▾</a:t>
            </a:r>
            <a:endParaRPr lang="en-US" sz="1150" dirty="0"/>
          </a:p>
        </p:txBody>
      </p:sp>
      <p:sp>
        <p:nvSpPr>
          <p:cNvPr id="15" name="frame-227"/>
          <p:cNvSpPr/>
          <p:nvPr/>
        </p:nvSpPr>
        <p:spPr>
          <a:xfrm>
            <a:off x="9034391" y="1737360"/>
            <a:ext cx="2549109" cy="310896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16" name="screen-228" descr="화면: b-member-menu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391" y="1737360"/>
            <a:ext cx="2549109" cy="3108960"/>
          </a:xfrm>
          <a:prstGeom prst="rect">
            <a:avLst/>
          </a:prstGeom>
        </p:spPr>
      </p:pic>
      <p:sp>
        <p:nvSpPr>
          <p:cNvPr id="17" name="t-229"/>
          <p:cNvSpPr txBox="1"/>
          <p:nvPr/>
        </p:nvSpPr>
        <p:spPr>
          <a:xfrm>
            <a:off x="9005926" y="4956048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8A94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 ▾</a:t>
            </a:r>
            <a:endParaRPr lang="en-US" sz="1150" dirty="0"/>
          </a:p>
        </p:txBody>
      </p:sp>
      <p:sp>
        <p:nvSpPr>
          <p:cNvPr id="18" name="note-230"/>
          <p:cNvSpPr/>
          <p:nvPr/>
        </p:nvSpPr>
        <p:spPr>
          <a:xfrm>
            <a:off x="548640" y="5440680"/>
            <a:ext cx="11064240" cy="548640"/>
          </a:xfrm>
          <a:prstGeom prst="rect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</p:sp>
      <p:sp>
        <p:nvSpPr>
          <p:cNvPr id="19" name="notebar-231"/>
          <p:cNvSpPr/>
          <p:nvPr/>
        </p:nvSpPr>
        <p:spPr>
          <a:xfrm>
            <a:off x="548640" y="5440680"/>
            <a:ext cx="64008" cy="54864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20" name="t-232"/>
          <p:cNvSpPr txBox="1"/>
          <p:nvPr/>
        </p:nvSpPr>
        <p:spPr>
          <a:xfrm>
            <a:off x="777240" y="54406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참고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공정 파일을 열면 내보내기 ▾에 「레퍼런스 번들」이, 관리자에게는 설정 ▾에 「계정 관리」가 더 보입니다.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233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234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둘러보기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도움말 · 둘러보기 · 첫 화면으로</a:t>
            </a:r>
            <a:endParaRPr lang="en-US" sz="2600" dirty="0"/>
          </a:p>
        </p:txBody>
      </p:sp>
      <p:sp>
        <p:nvSpPr>
          <p:cNvPr id="5" name="t-235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매뉴얼을 펼치지 않아도 화면 안에서 바로 찾습니다</a:t>
            </a:r>
            <a:endParaRPr lang="en-US" sz="1400" dirty="0"/>
          </a:p>
        </p:txBody>
      </p:sp>
      <p:sp>
        <p:nvSpPr>
          <p:cNvPr id="6" name="frame-236"/>
          <p:cNvSpPr/>
          <p:nvPr/>
        </p:nvSpPr>
        <p:spPr>
          <a:xfrm>
            <a:off x="742950" y="1645920"/>
            <a:ext cx="2263140" cy="46177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237" descr="화면: c-hel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950" y="1645920"/>
            <a:ext cx="2263140" cy="4617720"/>
          </a:xfrm>
          <a:prstGeom prst="rect">
            <a:avLst/>
          </a:prstGeom>
        </p:spPr>
      </p:pic>
      <p:sp>
        <p:nvSpPr>
          <p:cNvPr id="8" name="frame-238"/>
          <p:cNvSpPr/>
          <p:nvPr/>
        </p:nvSpPr>
        <p:spPr>
          <a:xfrm>
            <a:off x="3496491" y="1645920"/>
            <a:ext cx="4528457" cy="237744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9" name="screen-239" descr="화면: c-tour-hom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491" y="1645920"/>
            <a:ext cx="4528457" cy="2377440"/>
          </a:xfrm>
          <a:prstGeom prst="rect">
            <a:avLst/>
          </a:prstGeom>
        </p:spPr>
      </p:pic>
      <p:sp>
        <p:nvSpPr>
          <p:cNvPr id="10" name="mark-240"/>
          <p:cNvSpPr/>
          <p:nvPr/>
        </p:nvSpPr>
        <p:spPr>
          <a:xfrm>
            <a:off x="3532414" y="2134689"/>
            <a:ext cx="1982942" cy="777240"/>
          </a:xfrm>
          <a:prstGeom prst="roundRect">
            <a:avLst>
              <a:gd name="adj" fmla="val 4706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1" name="markdot-241"/>
          <p:cNvSpPr/>
          <p:nvPr/>
        </p:nvSpPr>
        <p:spPr>
          <a:xfrm>
            <a:off x="3386110" y="198838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2" name="t-242"/>
          <p:cNvSpPr txBox="1"/>
          <p:nvPr/>
        </p:nvSpPr>
        <p:spPr>
          <a:xfrm>
            <a:off x="3386110" y="198838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mark-243"/>
          <p:cNvSpPr/>
          <p:nvPr/>
        </p:nvSpPr>
        <p:spPr>
          <a:xfrm>
            <a:off x="3514779" y="1664208"/>
            <a:ext cx="1293005" cy="245799"/>
          </a:xfrm>
          <a:prstGeom prst="roundRect">
            <a:avLst>
              <a:gd name="adj" fmla="val 14880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4" name="markdot-244"/>
          <p:cNvSpPr/>
          <p:nvPr/>
        </p:nvSpPr>
        <p:spPr>
          <a:xfrm>
            <a:off x="3368475" y="151790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5" name="t-245"/>
          <p:cNvSpPr txBox="1"/>
          <p:nvPr/>
        </p:nvSpPr>
        <p:spPr>
          <a:xfrm>
            <a:off x="3368475" y="15179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frame-246"/>
          <p:cNvSpPr/>
          <p:nvPr/>
        </p:nvSpPr>
        <p:spPr>
          <a:xfrm>
            <a:off x="3474720" y="4206240"/>
            <a:ext cx="2103120" cy="21031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17" name="screen-247" descr="화면: c-checklis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0" y="4206240"/>
            <a:ext cx="2103120" cy="2103120"/>
          </a:xfrm>
          <a:prstGeom prst="rect">
            <a:avLst/>
          </a:prstGeom>
        </p:spPr>
      </p:pic>
      <p:sp>
        <p:nvSpPr>
          <p:cNvPr id="18" name="mark-248"/>
          <p:cNvSpPr/>
          <p:nvPr/>
        </p:nvSpPr>
        <p:spPr>
          <a:xfrm>
            <a:off x="3529315" y="4545375"/>
            <a:ext cx="1857846" cy="1709390"/>
          </a:xfrm>
          <a:prstGeom prst="roundRect">
            <a:avLst>
              <a:gd name="adj" fmla="val 2140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9" name="markdot-249"/>
          <p:cNvSpPr/>
          <p:nvPr/>
        </p:nvSpPr>
        <p:spPr>
          <a:xfrm>
            <a:off x="3383011" y="4399071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20" name="t-250"/>
          <p:cNvSpPr txBox="1"/>
          <p:nvPr/>
        </p:nvSpPr>
        <p:spPr>
          <a:xfrm>
            <a:off x="3383011" y="4399071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frame-251"/>
          <p:cNvSpPr/>
          <p:nvPr/>
        </p:nvSpPr>
        <p:spPr>
          <a:xfrm>
            <a:off x="5989320" y="4206240"/>
            <a:ext cx="2057400" cy="431074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22" name="screen-252" descr="화면: c-header-help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320" y="4206240"/>
            <a:ext cx="2057400" cy="431074"/>
          </a:xfrm>
          <a:prstGeom prst="rect">
            <a:avLst/>
          </a:prstGeom>
        </p:spPr>
      </p:pic>
      <p:sp>
        <p:nvSpPr>
          <p:cNvPr id="23" name="mark-253"/>
          <p:cNvSpPr/>
          <p:nvPr/>
        </p:nvSpPr>
        <p:spPr>
          <a:xfrm>
            <a:off x="7260336" y="4224528"/>
            <a:ext cx="411807" cy="204760"/>
          </a:xfrm>
          <a:prstGeom prst="roundRect">
            <a:avLst>
              <a:gd name="adj" fmla="val 17863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24" name="markdot-254"/>
          <p:cNvSpPr/>
          <p:nvPr/>
        </p:nvSpPr>
        <p:spPr>
          <a:xfrm>
            <a:off x="7114032" y="407822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25" name="t-255"/>
          <p:cNvSpPr txBox="1"/>
          <p:nvPr/>
        </p:nvSpPr>
        <p:spPr>
          <a:xfrm>
            <a:off x="7114032" y="407822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26" name="step-256"/>
          <p:cNvSpPr/>
          <p:nvPr/>
        </p:nvSpPr>
        <p:spPr>
          <a:xfrm>
            <a:off x="832104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t-257"/>
          <p:cNvSpPr txBox="1"/>
          <p:nvPr/>
        </p:nvSpPr>
        <p:spPr>
          <a:xfrm>
            <a:off x="832104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8" name="t-258"/>
          <p:cNvSpPr txBox="1"/>
          <p:nvPr/>
        </p:nvSpPr>
        <p:spPr>
          <a:xfrm>
            <a:off x="8796528" y="1737360"/>
            <a:ext cx="281635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「? 도움말」 (F1)</a:t>
            </a:r>
            <a:endParaRPr lang="en-US" sz="13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머리줄 오른쪽. 지금 화면에 맞는 주제가 먼저 펼쳐지고, 찾기 칸으로 찾습니다.</a:t>
            </a:r>
            <a:endParaRPr lang="en-US" sz="1350" dirty="0"/>
          </a:p>
        </p:txBody>
      </p:sp>
      <p:sp>
        <p:nvSpPr>
          <p:cNvPr id="29" name="step-259"/>
          <p:cNvSpPr/>
          <p:nvPr/>
        </p:nvSpPr>
        <p:spPr>
          <a:xfrm>
            <a:off x="8321040" y="2898648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0" name="t-260"/>
          <p:cNvSpPr txBox="1"/>
          <p:nvPr/>
        </p:nvSpPr>
        <p:spPr>
          <a:xfrm>
            <a:off x="8321040" y="28986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31" name="t-261"/>
          <p:cNvSpPr txBox="1"/>
          <p:nvPr/>
        </p:nvSpPr>
        <p:spPr>
          <a:xfrm>
            <a:off x="8796528" y="2852928"/>
            <a:ext cx="281635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둘러보기</a:t>
            </a:r>
            <a:endParaRPr lang="en-US" sz="13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 들어올 때와 처음 파일을 열 때 주황 상자로 단추를 하나씩 짚어 줍니다. 「? 도움말 → ▶ 화면 둘러보기」로 다시 봅니다.</a:t>
            </a:r>
            <a:endParaRPr lang="en-US" sz="1350" dirty="0"/>
          </a:p>
        </p:txBody>
      </p:sp>
      <p:sp>
        <p:nvSpPr>
          <p:cNvPr id="32" name="step-262"/>
          <p:cNvSpPr/>
          <p:nvPr/>
        </p:nvSpPr>
        <p:spPr>
          <a:xfrm>
            <a:off x="8321040" y="4014216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3" name="t-263"/>
          <p:cNvSpPr txBox="1"/>
          <p:nvPr/>
        </p:nvSpPr>
        <p:spPr>
          <a:xfrm>
            <a:off x="8321040" y="4014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34" name="t-264"/>
          <p:cNvSpPr txBox="1"/>
          <p:nvPr/>
        </p:nvSpPr>
        <p:spPr>
          <a:xfrm>
            <a:off x="8796528" y="3968496"/>
            <a:ext cx="281635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시작하기 목록</a:t>
            </a:r>
            <a:endParaRPr lang="en-US" sz="13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아래 4단계 — 해 보면 저절로 체크되고, 줄을 누르면 그 일이 시작됩니다.</a:t>
            </a:r>
            <a:endParaRPr lang="en-US" sz="1350" dirty="0"/>
          </a:p>
        </p:txBody>
      </p:sp>
      <p:sp>
        <p:nvSpPr>
          <p:cNvPr id="35" name="step-265"/>
          <p:cNvSpPr/>
          <p:nvPr/>
        </p:nvSpPr>
        <p:spPr>
          <a:xfrm>
            <a:off x="8321040" y="5129784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6" name="t-266"/>
          <p:cNvSpPr txBox="1"/>
          <p:nvPr/>
        </p:nvSpPr>
        <p:spPr>
          <a:xfrm>
            <a:off x="8321040" y="51297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7" name="t-267"/>
          <p:cNvSpPr txBox="1"/>
          <p:nvPr/>
        </p:nvSpPr>
        <p:spPr>
          <a:xfrm>
            <a:off x="8796528" y="5084064"/>
            <a:ext cx="281635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화면으로</a:t>
            </a:r>
            <a:endParaRPr lang="en-US" sz="13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위 「VEXPLOR AAS Studio」를 누르면 언제든 첫 화면으로 돌아옵니다. 열어 둔 파일은 그대로입니다.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-268"/>
          <p:cNvSpPr txBox="1"/>
          <p:nvPr/>
        </p:nvSpPr>
        <p:spPr>
          <a:xfrm>
            <a:off x="731520" y="2148840"/>
            <a:ext cx="1463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2286000" y="2331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파일 열기</a:t>
            </a:r>
            <a:endParaRPr lang="en-US" sz="3800" dirty="0"/>
          </a:p>
        </p:txBody>
      </p:sp>
      <p:sp>
        <p:nvSpPr>
          <p:cNvPr id="4" name="t-269"/>
          <p:cNvSpPr txBox="1"/>
          <p:nvPr/>
        </p:nvSpPr>
        <p:spPr>
          <a:xfrm>
            <a:off x="2286000" y="324612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화면 · 견본 · 파일 목록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286000" y="3977640"/>
            <a:ext cx="8961120" cy="0"/>
          </a:xfrm>
          <a:prstGeom prst="line">
            <a:avLst/>
          </a:prstGeom>
          <a:noFill/>
          <a:ln w="12700">
            <a:solidFill>
              <a:srgbClr val="2B3A52"/>
            </a:solidFill>
            <a:prstDash val="solid"/>
          </a:ln>
        </p:spPr>
      </p:sp>
      <p:sp>
        <p:nvSpPr>
          <p:cNvPr id="6" name="t-270"/>
          <p:cNvSpPr txBox="1"/>
          <p:nvPr/>
        </p:nvSpPr>
        <p:spPr>
          <a:xfrm>
            <a:off x="2286000" y="4160520"/>
            <a:ext cx="8961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PC의 AASX를 올리거나, 새로 만들거나, 견본으로 시작합니다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올린 파일은 파일 목록에서 다시 엽니다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271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272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열기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첫 화면 — 파일을 여는 네 가지 방법</a:t>
            </a:r>
            <a:endParaRPr lang="en-US" sz="2600" dirty="0"/>
          </a:p>
        </p:txBody>
      </p:sp>
      <p:sp>
        <p:nvSpPr>
          <p:cNvPr id="5" name="t-273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로그인하면 이 화면에서 시작합니다</a:t>
            </a:r>
            <a:endParaRPr lang="en-US" sz="1400" dirty="0"/>
          </a:p>
        </p:txBody>
      </p:sp>
      <p:sp>
        <p:nvSpPr>
          <p:cNvPr id="6" name="frame-274"/>
          <p:cNvSpPr/>
          <p:nvPr/>
        </p:nvSpPr>
        <p:spPr>
          <a:xfrm>
            <a:off x="548640" y="1906898"/>
            <a:ext cx="5852160" cy="2769884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275" descr="화면: a-welcome-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906898"/>
            <a:ext cx="5852160" cy="2769884"/>
          </a:xfrm>
          <a:prstGeom prst="rect">
            <a:avLst/>
          </a:prstGeom>
        </p:spPr>
      </p:pic>
      <p:sp>
        <p:nvSpPr>
          <p:cNvPr id="8" name="mark-276"/>
          <p:cNvSpPr/>
          <p:nvPr/>
        </p:nvSpPr>
        <p:spPr>
          <a:xfrm>
            <a:off x="1453815" y="2812073"/>
            <a:ext cx="1553081" cy="522184"/>
          </a:xfrm>
          <a:prstGeom prst="roundRect">
            <a:avLst>
              <a:gd name="adj" fmla="val 700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277"/>
          <p:cNvSpPr/>
          <p:nvPr/>
        </p:nvSpPr>
        <p:spPr>
          <a:xfrm>
            <a:off x="1307511" y="2665769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278"/>
          <p:cNvSpPr txBox="1"/>
          <p:nvPr/>
        </p:nvSpPr>
        <p:spPr>
          <a:xfrm>
            <a:off x="1307511" y="266576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279"/>
          <p:cNvSpPr/>
          <p:nvPr/>
        </p:nvSpPr>
        <p:spPr>
          <a:xfrm>
            <a:off x="3015779" y="2812073"/>
            <a:ext cx="1313580" cy="522184"/>
          </a:xfrm>
          <a:prstGeom prst="roundRect">
            <a:avLst>
              <a:gd name="adj" fmla="val 700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280"/>
          <p:cNvSpPr/>
          <p:nvPr/>
        </p:nvSpPr>
        <p:spPr>
          <a:xfrm>
            <a:off x="2869475" y="2665769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281"/>
          <p:cNvSpPr txBox="1"/>
          <p:nvPr/>
        </p:nvSpPr>
        <p:spPr>
          <a:xfrm>
            <a:off x="2869475" y="266576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282"/>
          <p:cNvSpPr/>
          <p:nvPr/>
        </p:nvSpPr>
        <p:spPr>
          <a:xfrm>
            <a:off x="4327829" y="2812073"/>
            <a:ext cx="1167796" cy="522184"/>
          </a:xfrm>
          <a:prstGeom prst="roundRect">
            <a:avLst>
              <a:gd name="adj" fmla="val 700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283"/>
          <p:cNvSpPr/>
          <p:nvPr/>
        </p:nvSpPr>
        <p:spPr>
          <a:xfrm>
            <a:off x="4181525" y="2665769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284"/>
          <p:cNvSpPr txBox="1"/>
          <p:nvPr/>
        </p:nvSpPr>
        <p:spPr>
          <a:xfrm>
            <a:off x="4181525" y="266576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mark-285"/>
          <p:cNvSpPr/>
          <p:nvPr/>
        </p:nvSpPr>
        <p:spPr>
          <a:xfrm>
            <a:off x="3671804" y="3395206"/>
            <a:ext cx="1480189" cy="376401"/>
          </a:xfrm>
          <a:prstGeom prst="roundRect">
            <a:avLst>
              <a:gd name="adj" fmla="val 9717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8" name="markdot-286"/>
          <p:cNvSpPr/>
          <p:nvPr/>
        </p:nvSpPr>
        <p:spPr>
          <a:xfrm>
            <a:off x="3525500" y="324890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9" name="t-287"/>
          <p:cNvSpPr txBox="1"/>
          <p:nvPr/>
        </p:nvSpPr>
        <p:spPr>
          <a:xfrm>
            <a:off x="3525500" y="324890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step-288"/>
          <p:cNvSpPr/>
          <p:nvPr/>
        </p:nvSpPr>
        <p:spPr>
          <a:xfrm>
            <a:off x="676656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289"/>
          <p:cNvSpPr txBox="1"/>
          <p:nvPr/>
        </p:nvSpPr>
        <p:spPr>
          <a:xfrm>
            <a:off x="676656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2" name="t-290"/>
          <p:cNvSpPr txBox="1"/>
          <p:nvPr/>
        </p:nvSpPr>
        <p:spPr>
          <a:xfrm>
            <a:off x="7242048" y="1737360"/>
            <a:ext cx="43708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AASX 파일 열기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PC의 .aasx 파일을 올려 엽니다.</a:t>
            </a:r>
            <a:endParaRPr lang="en-US" sz="1500" dirty="0"/>
          </a:p>
        </p:txBody>
      </p:sp>
      <p:sp>
        <p:nvSpPr>
          <p:cNvPr id="23" name="step-291"/>
          <p:cNvSpPr/>
          <p:nvPr/>
        </p:nvSpPr>
        <p:spPr>
          <a:xfrm>
            <a:off x="6766560" y="27889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292"/>
          <p:cNvSpPr txBox="1"/>
          <p:nvPr/>
        </p:nvSpPr>
        <p:spPr>
          <a:xfrm>
            <a:off x="6766560" y="27889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5" name="t-293"/>
          <p:cNvSpPr txBox="1"/>
          <p:nvPr/>
        </p:nvSpPr>
        <p:spPr>
          <a:xfrm>
            <a:off x="7242048" y="2743200"/>
            <a:ext cx="43708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새로 만들기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 설비 또는 회사 · 공정 그룹을 만듭니다(4장).</a:t>
            </a:r>
            <a:endParaRPr lang="en-US" sz="1500" dirty="0"/>
          </a:p>
        </p:txBody>
      </p:sp>
      <p:sp>
        <p:nvSpPr>
          <p:cNvPr id="26" name="step-294"/>
          <p:cNvSpPr/>
          <p:nvPr/>
        </p:nvSpPr>
        <p:spPr>
          <a:xfrm>
            <a:off x="6766560" y="37947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t-295"/>
          <p:cNvSpPr txBox="1"/>
          <p:nvPr/>
        </p:nvSpPr>
        <p:spPr>
          <a:xfrm>
            <a:off x="6766560" y="37947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8" name="t-296"/>
          <p:cNvSpPr txBox="1"/>
          <p:nvPr/>
        </p:nvSpPr>
        <p:spPr>
          <a:xfrm>
            <a:off x="7242048" y="3749040"/>
            <a:ext cx="43708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번들 열기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도구에서 내보낸 레퍼런스 번들(.zip)을 엽니다.</a:t>
            </a:r>
            <a:endParaRPr lang="en-US" sz="1500" dirty="0"/>
          </a:p>
        </p:txBody>
      </p:sp>
      <p:sp>
        <p:nvSpPr>
          <p:cNvPr id="29" name="step-297"/>
          <p:cNvSpPr/>
          <p:nvPr/>
        </p:nvSpPr>
        <p:spPr>
          <a:xfrm>
            <a:off x="6766560" y="480060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0" name="t-298"/>
          <p:cNvSpPr txBox="1"/>
          <p:nvPr/>
        </p:nvSpPr>
        <p:spPr>
          <a:xfrm>
            <a:off x="6766560" y="48006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1" name="t-299"/>
          <p:cNvSpPr txBox="1"/>
          <p:nvPr/>
        </p:nvSpPr>
        <p:spPr>
          <a:xfrm>
            <a:off x="7242048" y="4754880"/>
            <a:ext cx="43708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견본으로 시작하기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내용이 채워진 연습용 견본을 엽니다(회원).</a:t>
            </a:r>
            <a:endParaRPr lang="en-US" sz="1500" dirty="0"/>
          </a:p>
        </p:txBody>
      </p:sp>
      <p:sp>
        <p:nvSpPr>
          <p:cNvPr id="32" name="note-300"/>
          <p:cNvSpPr/>
          <p:nvPr/>
        </p:nvSpPr>
        <p:spPr>
          <a:xfrm>
            <a:off x="548640" y="5349240"/>
            <a:ext cx="11064240" cy="548640"/>
          </a:xfrm>
          <a:prstGeom prst="rect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</p:sp>
      <p:sp>
        <p:nvSpPr>
          <p:cNvPr id="33" name="notebar-301"/>
          <p:cNvSpPr/>
          <p:nvPr/>
        </p:nvSpPr>
        <p:spPr>
          <a:xfrm>
            <a:off x="548640" y="5349240"/>
            <a:ext cx="64008" cy="54864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4" name="t-302"/>
          <p:cNvSpPr txBox="1"/>
          <p:nvPr/>
        </p:nvSpPr>
        <p:spPr>
          <a:xfrm>
            <a:off x="777240" y="53492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팁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파일을 다시 올리면 사본이 하나 더 생깁니다. 작업하던 파일은 「파일 ▾ → 파일 목록」에서 고르세요.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303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304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열기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견본으로 시작하기</a:t>
            </a:r>
            <a:endParaRPr lang="en-US" sz="2600" dirty="0"/>
          </a:p>
        </p:txBody>
      </p:sp>
      <p:sp>
        <p:nvSpPr>
          <p:cNvPr id="5" name="t-305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 채워진 설비 1종과 공정 구성을 열어 둘러봅니다</a:t>
            </a:r>
            <a:endParaRPr lang="en-US" sz="1400" dirty="0"/>
          </a:p>
        </p:txBody>
      </p:sp>
      <p:sp>
        <p:nvSpPr>
          <p:cNvPr id="6" name="frame-306"/>
          <p:cNvSpPr/>
          <p:nvPr/>
        </p:nvSpPr>
        <p:spPr>
          <a:xfrm>
            <a:off x="548640" y="1645920"/>
            <a:ext cx="7315200" cy="411480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307" descr="화면: a-samp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45920"/>
            <a:ext cx="7315200" cy="4114800"/>
          </a:xfrm>
          <a:prstGeom prst="rect">
            <a:avLst/>
          </a:prstGeom>
        </p:spPr>
      </p:pic>
      <p:sp>
        <p:nvSpPr>
          <p:cNvPr id="8" name="mark-308"/>
          <p:cNvSpPr/>
          <p:nvPr/>
        </p:nvSpPr>
        <p:spPr>
          <a:xfrm>
            <a:off x="1906524" y="1664208"/>
            <a:ext cx="1252728" cy="192024"/>
          </a:xfrm>
          <a:prstGeom prst="roundRect">
            <a:avLst>
              <a:gd name="adj" fmla="val 19048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309"/>
          <p:cNvSpPr/>
          <p:nvPr/>
        </p:nvSpPr>
        <p:spPr>
          <a:xfrm>
            <a:off x="1760220" y="151790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310"/>
          <p:cNvSpPr txBox="1"/>
          <p:nvPr/>
        </p:nvSpPr>
        <p:spPr>
          <a:xfrm>
            <a:off x="1760220" y="15179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311"/>
          <p:cNvSpPr/>
          <p:nvPr/>
        </p:nvSpPr>
        <p:spPr>
          <a:xfrm>
            <a:off x="566928" y="2212848"/>
            <a:ext cx="1659636" cy="3529584"/>
          </a:xfrm>
          <a:prstGeom prst="roundRect">
            <a:avLst>
              <a:gd name="adj" fmla="val 220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312"/>
          <p:cNvSpPr/>
          <p:nvPr/>
        </p:nvSpPr>
        <p:spPr>
          <a:xfrm>
            <a:off x="420624" y="206654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313"/>
          <p:cNvSpPr txBox="1"/>
          <p:nvPr/>
        </p:nvSpPr>
        <p:spPr>
          <a:xfrm>
            <a:off x="420624" y="20665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314"/>
          <p:cNvSpPr/>
          <p:nvPr/>
        </p:nvSpPr>
        <p:spPr>
          <a:xfrm>
            <a:off x="3470148" y="3707892"/>
            <a:ext cx="2167128" cy="141732"/>
          </a:xfrm>
          <a:prstGeom prst="roundRect">
            <a:avLst>
              <a:gd name="adj" fmla="val 25806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315"/>
          <p:cNvSpPr/>
          <p:nvPr/>
        </p:nvSpPr>
        <p:spPr>
          <a:xfrm>
            <a:off x="3323844" y="3561588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316"/>
          <p:cNvSpPr txBox="1"/>
          <p:nvPr/>
        </p:nvSpPr>
        <p:spPr>
          <a:xfrm>
            <a:off x="3323844" y="35615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tep-317"/>
          <p:cNvSpPr/>
          <p:nvPr/>
        </p:nvSpPr>
        <p:spPr>
          <a:xfrm>
            <a:off x="818388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318"/>
          <p:cNvSpPr txBox="1"/>
          <p:nvPr/>
        </p:nvSpPr>
        <p:spPr>
          <a:xfrm>
            <a:off x="818388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-319"/>
          <p:cNvSpPr txBox="1"/>
          <p:nvPr/>
        </p:nvSpPr>
        <p:spPr>
          <a:xfrm>
            <a:off x="8659368" y="1737360"/>
            <a:ext cx="299923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공정 파일이 먼저 열립니다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RB01 공정 → 성형공정 → 롤포밍기 ×2</a:t>
            </a:r>
            <a:endParaRPr lang="en-US" sz="1400" dirty="0"/>
          </a:p>
        </p:txBody>
      </p:sp>
      <p:sp>
        <p:nvSpPr>
          <p:cNvPr id="20" name="step-320"/>
          <p:cNvSpPr/>
          <p:nvPr/>
        </p:nvSpPr>
        <p:spPr>
          <a:xfrm>
            <a:off x="8183880" y="297180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321"/>
          <p:cNvSpPr txBox="1"/>
          <p:nvPr/>
        </p:nvSpPr>
        <p:spPr>
          <a:xfrm>
            <a:off x="8183880" y="2971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2" name="t-322"/>
          <p:cNvSpPr txBox="1"/>
          <p:nvPr/>
        </p:nvSpPr>
        <p:spPr>
          <a:xfrm>
            <a:off x="8659368" y="2926080"/>
            <a:ext cx="299923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트리에서 구성을 확인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· 공정 · 설비가 한 트리로 보입니다.</a:t>
            </a:r>
            <a:endParaRPr lang="en-US" sz="1400" dirty="0"/>
          </a:p>
        </p:txBody>
      </p:sp>
      <p:sp>
        <p:nvSpPr>
          <p:cNvPr id="23" name="step-323"/>
          <p:cNvSpPr/>
          <p:nvPr/>
        </p:nvSpPr>
        <p:spPr>
          <a:xfrm>
            <a:off x="8183880" y="41605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324"/>
          <p:cNvSpPr txBox="1"/>
          <p:nvPr/>
        </p:nvSpPr>
        <p:spPr>
          <a:xfrm>
            <a:off x="8183880" y="41605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t-325"/>
          <p:cNvSpPr txBox="1"/>
          <p:nvPr/>
        </p:nvSpPr>
        <p:spPr>
          <a:xfrm>
            <a:off x="8659368" y="4114800"/>
            <a:ext cx="299923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설비를 누르면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설비 파일(RollFormingMachine_sample)이 열립니다. 자유롭게 고쳐 보세요.</a:t>
            </a:r>
            <a:endParaRPr lang="en-US" sz="1400" dirty="0"/>
          </a:p>
        </p:txBody>
      </p:sp>
      <p:sp>
        <p:nvSpPr>
          <p:cNvPr id="26" name="frame-326"/>
          <p:cNvSpPr/>
          <p:nvPr/>
        </p:nvSpPr>
        <p:spPr>
          <a:xfrm>
            <a:off x="548640" y="5833872"/>
            <a:ext cx="4303059" cy="45720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27" name="screen-327" descr="화면: b-demo-sample-locke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833872"/>
            <a:ext cx="4303059" cy="457200"/>
          </a:xfrm>
          <a:prstGeom prst="rect">
            <a:avLst/>
          </a:prstGeom>
        </p:spPr>
      </p:pic>
      <p:sp>
        <p:nvSpPr>
          <p:cNvPr id="28" name="mark-328"/>
          <p:cNvSpPr/>
          <p:nvPr/>
        </p:nvSpPr>
        <p:spPr>
          <a:xfrm>
            <a:off x="566928" y="6046604"/>
            <a:ext cx="4266483" cy="179653"/>
          </a:xfrm>
          <a:prstGeom prst="roundRect">
            <a:avLst>
              <a:gd name="adj" fmla="val 20359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29" name="markdot-329"/>
          <p:cNvSpPr/>
          <p:nvPr/>
        </p:nvSpPr>
        <p:spPr>
          <a:xfrm>
            <a:off x="420624" y="5900300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30" name="t-330"/>
          <p:cNvSpPr txBox="1"/>
          <p:nvPr/>
        </p:nvSpPr>
        <p:spPr>
          <a:xfrm>
            <a:off x="420624" y="59003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31" name="note-331"/>
          <p:cNvSpPr/>
          <p:nvPr/>
        </p:nvSpPr>
        <p:spPr>
          <a:xfrm>
            <a:off x="8183880" y="5669280"/>
            <a:ext cx="3474720" cy="59436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  <a:prstDash val="solid"/>
          </a:ln>
        </p:spPr>
      </p:sp>
      <p:sp>
        <p:nvSpPr>
          <p:cNvPr id="32" name="notebar-332"/>
          <p:cNvSpPr/>
          <p:nvPr/>
        </p:nvSpPr>
        <p:spPr>
          <a:xfrm>
            <a:off x="8183880" y="5669280"/>
            <a:ext cx="64008" cy="59436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3" name="t-333"/>
          <p:cNvSpPr txBox="1"/>
          <p:nvPr/>
        </p:nvSpPr>
        <p:spPr>
          <a:xfrm>
            <a:off x="8412480" y="566928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9770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데모 계정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견본은 회원가입 후 사용할 수 있습니다.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334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335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열기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파일 목록</a:t>
            </a:r>
            <a:endParaRPr lang="en-US" sz="2600" dirty="0"/>
          </a:p>
        </p:txBody>
      </p:sp>
      <p:sp>
        <p:nvSpPr>
          <p:cNvPr id="5" name="t-336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올려 둔 파일을 한눈에 보고 정리합니다</a:t>
            </a:r>
            <a:endParaRPr lang="en-US" sz="1400" dirty="0"/>
          </a:p>
        </p:txBody>
      </p:sp>
      <p:sp>
        <p:nvSpPr>
          <p:cNvPr id="6" name="frame-337"/>
          <p:cNvSpPr/>
          <p:nvPr/>
        </p:nvSpPr>
        <p:spPr>
          <a:xfrm>
            <a:off x="548640" y="2033023"/>
            <a:ext cx="6766560" cy="2060434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338" descr="화면: a-fil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033023"/>
            <a:ext cx="6766560" cy="2060434"/>
          </a:xfrm>
          <a:prstGeom prst="rect">
            <a:avLst/>
          </a:prstGeom>
        </p:spPr>
      </p:pic>
      <p:sp>
        <p:nvSpPr>
          <p:cNvPr id="8" name="mark-339"/>
          <p:cNvSpPr/>
          <p:nvPr/>
        </p:nvSpPr>
        <p:spPr>
          <a:xfrm>
            <a:off x="717067" y="2706537"/>
            <a:ext cx="168232" cy="168232"/>
          </a:xfrm>
          <a:prstGeom prst="roundRect">
            <a:avLst>
              <a:gd name="adj" fmla="val 21741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340"/>
          <p:cNvSpPr/>
          <p:nvPr/>
        </p:nvSpPr>
        <p:spPr>
          <a:xfrm>
            <a:off x="570763" y="2560233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341"/>
          <p:cNvSpPr txBox="1"/>
          <p:nvPr/>
        </p:nvSpPr>
        <p:spPr>
          <a:xfrm>
            <a:off x="570763" y="256023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342"/>
          <p:cNvSpPr/>
          <p:nvPr/>
        </p:nvSpPr>
        <p:spPr>
          <a:xfrm>
            <a:off x="717067" y="3644556"/>
            <a:ext cx="6429705" cy="320560"/>
          </a:xfrm>
          <a:prstGeom prst="roundRect">
            <a:avLst>
              <a:gd name="adj" fmla="val 11410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343"/>
          <p:cNvSpPr/>
          <p:nvPr/>
        </p:nvSpPr>
        <p:spPr>
          <a:xfrm>
            <a:off x="570763" y="349825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344"/>
          <p:cNvSpPr txBox="1"/>
          <p:nvPr/>
        </p:nvSpPr>
        <p:spPr>
          <a:xfrm>
            <a:off x="570763" y="349825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step-345"/>
          <p:cNvSpPr/>
          <p:nvPr/>
        </p:nvSpPr>
        <p:spPr>
          <a:xfrm>
            <a:off x="768096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-346"/>
          <p:cNvSpPr txBox="1"/>
          <p:nvPr/>
        </p:nvSpPr>
        <p:spPr>
          <a:xfrm>
            <a:off x="768096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6" name="t-347"/>
          <p:cNvSpPr txBox="1"/>
          <p:nvPr/>
        </p:nvSpPr>
        <p:spPr>
          <a:xfrm>
            <a:off x="8156448" y="1737360"/>
            <a:ext cx="34564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▾ → 파일 목록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이름을 누르면 바로 열립니다. 체크해서 여러 개를 고를 수 있습니다.</a:t>
            </a:r>
            <a:endParaRPr lang="en-US" sz="1500" dirty="0"/>
          </a:p>
        </p:txBody>
      </p:sp>
      <p:sp>
        <p:nvSpPr>
          <p:cNvPr id="17" name="step-348"/>
          <p:cNvSpPr/>
          <p:nvPr/>
        </p:nvSpPr>
        <p:spPr>
          <a:xfrm>
            <a:off x="7680960" y="31089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349"/>
          <p:cNvSpPr txBox="1"/>
          <p:nvPr/>
        </p:nvSpPr>
        <p:spPr>
          <a:xfrm>
            <a:off x="7680960" y="31089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19" name="t-350"/>
          <p:cNvSpPr txBox="1"/>
          <p:nvPr/>
        </p:nvSpPr>
        <p:spPr>
          <a:xfrm>
            <a:off x="8156448" y="3063240"/>
            <a:ext cx="34564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고른 파일 지우기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서버에서 지웁니다. 되돌릴 수 없으니 필요한 파일은 먼저 내려받으세요.</a:t>
            </a:r>
            <a:endParaRPr lang="en-US" sz="1500" dirty="0"/>
          </a:p>
        </p:txBody>
      </p:sp>
      <p:sp>
        <p:nvSpPr>
          <p:cNvPr id="20" name="note-351"/>
          <p:cNvSpPr/>
          <p:nvPr/>
        </p:nvSpPr>
        <p:spPr>
          <a:xfrm>
            <a:off x="548640" y="4754880"/>
            <a:ext cx="11064240" cy="54864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  <a:prstDash val="solid"/>
          </a:ln>
        </p:spPr>
      </p:sp>
      <p:sp>
        <p:nvSpPr>
          <p:cNvPr id="21" name="notebar-352"/>
          <p:cNvSpPr/>
          <p:nvPr/>
        </p:nvSpPr>
        <p:spPr>
          <a:xfrm>
            <a:off x="548640" y="4754880"/>
            <a:ext cx="64008" cy="54864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-353"/>
          <p:cNvSpPr txBox="1"/>
          <p:nvPr/>
        </p:nvSpPr>
        <p:spPr>
          <a:xfrm>
            <a:off x="777240" y="47548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9770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삭제한 파일은 복구할 수 없습니다. 이미 내려받은 .aasx 파일은 내 PC에 그대로 남습니다.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-354"/>
          <p:cNvSpPr txBox="1"/>
          <p:nvPr/>
        </p:nvSpPr>
        <p:spPr>
          <a:xfrm>
            <a:off x="731520" y="2148840"/>
            <a:ext cx="1463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2286000" y="2331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만들고 고치기</a:t>
            </a:r>
            <a:endParaRPr lang="en-US" sz="3800" dirty="0"/>
          </a:p>
        </p:txBody>
      </p:sp>
      <p:sp>
        <p:nvSpPr>
          <p:cNvPr id="4" name="t-355"/>
          <p:cNvSpPr txBox="1"/>
          <p:nvPr/>
        </p:nvSpPr>
        <p:spPr>
          <a:xfrm>
            <a:off x="2286000" y="324612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새로 만들기 · 값 고치기 · 가져오기 · 이력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286000" y="3977640"/>
            <a:ext cx="8961120" cy="0"/>
          </a:xfrm>
          <a:prstGeom prst="line">
            <a:avLst/>
          </a:prstGeom>
          <a:noFill/>
          <a:ln w="12700">
            <a:solidFill>
              <a:srgbClr val="2B3A52"/>
            </a:solidFill>
            <a:prstDash val="solid"/>
          </a:ln>
        </p:spPr>
      </p:sp>
      <p:sp>
        <p:nvSpPr>
          <p:cNvPr id="6" name="t-356"/>
          <p:cNvSpPr txBox="1"/>
          <p:nvPr/>
        </p:nvSpPr>
        <p:spPr>
          <a:xfrm>
            <a:off x="2286000" y="4160520"/>
            <a:ext cx="8961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필수 서브모델이 갖춰진 뼈대로 시작합니다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값은 하나씩 또는 표로 한꺼번에 고칩니다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견본에서 서브모델을 통째로 가져오면 빠릅니다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357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358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만들고 고치기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새로 만들기</a:t>
            </a:r>
            <a:endParaRPr lang="en-US" sz="2600" dirty="0"/>
          </a:p>
        </p:txBody>
      </p:sp>
      <p:sp>
        <p:nvSpPr>
          <p:cNvPr id="5" name="t-359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▾ → 새로 만들기</a:t>
            </a:r>
            <a:endParaRPr lang="en-US" sz="1400" dirty="0"/>
          </a:p>
        </p:txBody>
      </p:sp>
      <p:sp>
        <p:nvSpPr>
          <p:cNvPr id="6" name="frame-360"/>
          <p:cNvSpPr/>
          <p:nvPr/>
        </p:nvSpPr>
        <p:spPr>
          <a:xfrm>
            <a:off x="1054977" y="1645920"/>
            <a:ext cx="5022366" cy="46177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361" descr="화면: a-new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4977" y="1645920"/>
            <a:ext cx="5022366" cy="4617720"/>
          </a:xfrm>
          <a:prstGeom prst="rect">
            <a:avLst/>
          </a:prstGeom>
        </p:spPr>
      </p:pic>
      <p:sp>
        <p:nvSpPr>
          <p:cNvPr id="8" name="mark-362"/>
          <p:cNvSpPr/>
          <p:nvPr/>
        </p:nvSpPr>
        <p:spPr>
          <a:xfrm>
            <a:off x="1141987" y="1899548"/>
            <a:ext cx="4848347" cy="254429"/>
          </a:xfrm>
          <a:prstGeom prst="roundRect">
            <a:avLst>
              <a:gd name="adj" fmla="val 14376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363"/>
          <p:cNvSpPr/>
          <p:nvPr/>
        </p:nvSpPr>
        <p:spPr>
          <a:xfrm>
            <a:off x="995683" y="175324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364"/>
          <p:cNvSpPr txBox="1"/>
          <p:nvPr/>
        </p:nvSpPr>
        <p:spPr>
          <a:xfrm>
            <a:off x="995683" y="17532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365"/>
          <p:cNvSpPr/>
          <p:nvPr/>
        </p:nvSpPr>
        <p:spPr>
          <a:xfrm>
            <a:off x="1141987" y="2649333"/>
            <a:ext cx="4848347" cy="242528"/>
          </a:xfrm>
          <a:prstGeom prst="roundRect">
            <a:avLst>
              <a:gd name="adj" fmla="val 15081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366"/>
          <p:cNvSpPr/>
          <p:nvPr/>
        </p:nvSpPr>
        <p:spPr>
          <a:xfrm>
            <a:off x="995683" y="2503029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367"/>
          <p:cNvSpPr txBox="1"/>
          <p:nvPr/>
        </p:nvSpPr>
        <p:spPr>
          <a:xfrm>
            <a:off x="995683" y="250302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368"/>
          <p:cNvSpPr/>
          <p:nvPr/>
        </p:nvSpPr>
        <p:spPr>
          <a:xfrm>
            <a:off x="1219345" y="3143238"/>
            <a:ext cx="4693629" cy="641223"/>
          </a:xfrm>
          <a:prstGeom prst="roundRect">
            <a:avLst>
              <a:gd name="adj" fmla="val 570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369"/>
          <p:cNvSpPr/>
          <p:nvPr/>
        </p:nvSpPr>
        <p:spPr>
          <a:xfrm>
            <a:off x="1073041" y="299693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370"/>
          <p:cNvSpPr txBox="1"/>
          <p:nvPr/>
        </p:nvSpPr>
        <p:spPr>
          <a:xfrm>
            <a:off x="1073041" y="299693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mark-371"/>
          <p:cNvSpPr/>
          <p:nvPr/>
        </p:nvSpPr>
        <p:spPr>
          <a:xfrm>
            <a:off x="1219345" y="3958480"/>
            <a:ext cx="4693629" cy="1087523"/>
          </a:xfrm>
          <a:prstGeom prst="roundRect">
            <a:avLst>
              <a:gd name="adj" fmla="val 3363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8" name="markdot-372"/>
          <p:cNvSpPr/>
          <p:nvPr/>
        </p:nvSpPr>
        <p:spPr>
          <a:xfrm>
            <a:off x="1073041" y="3812176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9" name="t-373"/>
          <p:cNvSpPr txBox="1"/>
          <p:nvPr/>
        </p:nvSpPr>
        <p:spPr>
          <a:xfrm>
            <a:off x="1073041" y="38121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step-374"/>
          <p:cNvSpPr/>
          <p:nvPr/>
        </p:nvSpPr>
        <p:spPr>
          <a:xfrm>
            <a:off x="694944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375"/>
          <p:cNvSpPr txBox="1"/>
          <p:nvPr/>
        </p:nvSpPr>
        <p:spPr>
          <a:xfrm>
            <a:off x="694944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2" name="t-376"/>
          <p:cNvSpPr txBox="1"/>
          <p:nvPr/>
        </p:nvSpPr>
        <p:spPr>
          <a:xfrm>
            <a:off x="7424928" y="1737360"/>
            <a:ext cx="41879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종류 고르기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설비(한 대) 또는 그룹(회사 · 공정)</a:t>
            </a:r>
            <a:endParaRPr lang="en-US" sz="1500" dirty="0"/>
          </a:p>
        </p:txBody>
      </p:sp>
      <p:sp>
        <p:nvSpPr>
          <p:cNvPr id="23" name="step-377"/>
          <p:cNvSpPr/>
          <p:nvPr/>
        </p:nvSpPr>
        <p:spPr>
          <a:xfrm>
            <a:off x="6949440" y="283464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378"/>
          <p:cNvSpPr txBox="1"/>
          <p:nvPr/>
        </p:nvSpPr>
        <p:spPr>
          <a:xfrm>
            <a:off x="6949440" y="28346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5" name="t-379"/>
          <p:cNvSpPr txBox="1"/>
          <p:nvPr/>
        </p:nvSpPr>
        <p:spPr>
          <a:xfrm>
            <a:off x="7424928" y="2788920"/>
            <a:ext cx="41879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설비 이름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영문으로 시작하고 영문 · 숫자 · 밑줄만 씁니다. 이 이름이 id에 들어갑니다.</a:t>
            </a:r>
            <a:endParaRPr lang="en-US" sz="1500" dirty="0"/>
          </a:p>
        </p:txBody>
      </p:sp>
      <p:sp>
        <p:nvSpPr>
          <p:cNvPr id="26" name="step-380"/>
          <p:cNvSpPr/>
          <p:nvPr/>
        </p:nvSpPr>
        <p:spPr>
          <a:xfrm>
            <a:off x="6949440" y="388620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t-381"/>
          <p:cNvSpPr txBox="1"/>
          <p:nvPr/>
        </p:nvSpPr>
        <p:spPr>
          <a:xfrm>
            <a:off x="6949440" y="38862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8" name="t-382"/>
          <p:cNvSpPr txBox="1"/>
          <p:nvPr/>
        </p:nvSpPr>
        <p:spPr>
          <a:xfrm>
            <a:off x="7424928" y="3840480"/>
            <a:ext cx="41879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필수 서브모델 4종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명판 · 인계 문서 · 기술 사양 · 운전 데이터 — 자동으로 들어갑니다.</a:t>
            </a:r>
            <a:endParaRPr lang="en-US" sz="1500" dirty="0"/>
          </a:p>
        </p:txBody>
      </p:sp>
      <p:sp>
        <p:nvSpPr>
          <p:cNvPr id="29" name="step-383"/>
          <p:cNvSpPr/>
          <p:nvPr/>
        </p:nvSpPr>
        <p:spPr>
          <a:xfrm>
            <a:off x="6949440" y="49377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0" name="t-384"/>
          <p:cNvSpPr txBox="1"/>
          <p:nvPr/>
        </p:nvSpPr>
        <p:spPr>
          <a:xfrm>
            <a:off x="6949440" y="49377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1" name="t-385"/>
          <p:cNvSpPr txBox="1"/>
          <p:nvPr/>
        </p:nvSpPr>
        <p:spPr>
          <a:xfrm>
            <a:off x="7424928" y="4892040"/>
            <a:ext cx="41879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 서브모델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필요한 것만 체크합니다. 만든 뒤에도 추가할 수 있습니다.</a:t>
            </a:r>
            <a:endParaRPr lang="en-US" sz="1500" dirty="0"/>
          </a:p>
        </p:txBody>
      </p:sp>
      <p:sp>
        <p:nvSpPr>
          <p:cNvPr id="32" name="note-386"/>
          <p:cNvSpPr/>
          <p:nvPr/>
        </p:nvSpPr>
        <p:spPr>
          <a:xfrm>
            <a:off x="6949440" y="5623560"/>
            <a:ext cx="4663440" cy="640080"/>
          </a:xfrm>
          <a:prstGeom prst="rect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</p:sp>
      <p:sp>
        <p:nvSpPr>
          <p:cNvPr id="33" name="notebar-387"/>
          <p:cNvSpPr/>
          <p:nvPr/>
        </p:nvSpPr>
        <p:spPr>
          <a:xfrm>
            <a:off x="6949440" y="5623560"/>
            <a:ext cx="64008" cy="64008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4" name="t-388"/>
          <p:cNvSpPr txBox="1"/>
          <p:nvPr/>
        </p:nvSpPr>
        <p:spPr>
          <a:xfrm>
            <a:off x="7178040" y="562356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팁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서브모델은 비어 있는 상태로 만들어집니다. 「다른 파일에서 가져오기」로 채우면 빠릅니다.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389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390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만들고 고치기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값 고치기</a:t>
            </a:r>
            <a:endParaRPr lang="en-US" sz="2600" dirty="0"/>
          </a:p>
        </p:txBody>
      </p:sp>
      <p:sp>
        <p:nvSpPr>
          <p:cNvPr id="5" name="t-391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트리에서 요소를 고르면 가운데에서 고칠 수 있습니다</a:t>
            </a:r>
            <a:endParaRPr lang="en-US" sz="1400" dirty="0"/>
          </a:p>
        </p:txBody>
      </p:sp>
      <p:sp>
        <p:nvSpPr>
          <p:cNvPr id="6" name="frame-392"/>
          <p:cNvSpPr/>
          <p:nvPr/>
        </p:nvSpPr>
        <p:spPr>
          <a:xfrm>
            <a:off x="792242" y="1645920"/>
            <a:ext cx="2164556" cy="46177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393" descr="화면: a-tre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2242" y="1645920"/>
            <a:ext cx="2164556" cy="4617720"/>
          </a:xfrm>
          <a:prstGeom prst="rect">
            <a:avLst/>
          </a:prstGeom>
        </p:spPr>
      </p:pic>
      <p:sp>
        <p:nvSpPr>
          <p:cNvPr id="8" name="frame-394"/>
          <p:cNvSpPr/>
          <p:nvPr/>
        </p:nvSpPr>
        <p:spPr>
          <a:xfrm>
            <a:off x="3429000" y="2285669"/>
            <a:ext cx="4023360" cy="3338223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9" name="screen-395" descr="화면: a-eleme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285669"/>
            <a:ext cx="4023360" cy="3338223"/>
          </a:xfrm>
          <a:prstGeom prst="rect">
            <a:avLst/>
          </a:prstGeom>
        </p:spPr>
      </p:pic>
      <p:sp>
        <p:nvSpPr>
          <p:cNvPr id="10" name="mark-396"/>
          <p:cNvSpPr/>
          <p:nvPr/>
        </p:nvSpPr>
        <p:spPr>
          <a:xfrm>
            <a:off x="3455306" y="3288659"/>
            <a:ext cx="3970749" cy="428443"/>
          </a:xfrm>
          <a:prstGeom prst="roundRect">
            <a:avLst>
              <a:gd name="adj" fmla="val 8537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1" name="markdot-397"/>
          <p:cNvSpPr/>
          <p:nvPr/>
        </p:nvSpPr>
        <p:spPr>
          <a:xfrm>
            <a:off x="3309002" y="314235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2" name="t-398"/>
          <p:cNvSpPr txBox="1"/>
          <p:nvPr/>
        </p:nvSpPr>
        <p:spPr>
          <a:xfrm>
            <a:off x="3309002" y="314235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mark-399"/>
          <p:cNvSpPr/>
          <p:nvPr/>
        </p:nvSpPr>
        <p:spPr>
          <a:xfrm>
            <a:off x="3455306" y="3682249"/>
            <a:ext cx="423584" cy="229218"/>
          </a:xfrm>
          <a:prstGeom prst="roundRect">
            <a:avLst>
              <a:gd name="adj" fmla="val 15957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4" name="markdot-400"/>
          <p:cNvSpPr/>
          <p:nvPr/>
        </p:nvSpPr>
        <p:spPr>
          <a:xfrm>
            <a:off x="3309002" y="353594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5" name="t-401"/>
          <p:cNvSpPr txBox="1"/>
          <p:nvPr/>
        </p:nvSpPr>
        <p:spPr>
          <a:xfrm>
            <a:off x="3309002" y="353594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mark-402"/>
          <p:cNvSpPr/>
          <p:nvPr/>
        </p:nvSpPr>
        <p:spPr>
          <a:xfrm>
            <a:off x="3455306" y="4270204"/>
            <a:ext cx="530485" cy="219500"/>
          </a:xfrm>
          <a:prstGeom prst="roundRect">
            <a:avLst>
              <a:gd name="adj" fmla="val 16663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7" name="markdot-403"/>
          <p:cNvSpPr/>
          <p:nvPr/>
        </p:nvSpPr>
        <p:spPr>
          <a:xfrm>
            <a:off x="3309002" y="4123900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8" name="t-404"/>
          <p:cNvSpPr txBox="1"/>
          <p:nvPr/>
        </p:nvSpPr>
        <p:spPr>
          <a:xfrm>
            <a:off x="3309002" y="41239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mark-405"/>
          <p:cNvSpPr/>
          <p:nvPr/>
        </p:nvSpPr>
        <p:spPr>
          <a:xfrm>
            <a:off x="3455306" y="4969919"/>
            <a:ext cx="651963" cy="219500"/>
          </a:xfrm>
          <a:prstGeom prst="roundRect">
            <a:avLst>
              <a:gd name="adj" fmla="val 16663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20" name="markdot-406"/>
          <p:cNvSpPr/>
          <p:nvPr/>
        </p:nvSpPr>
        <p:spPr>
          <a:xfrm>
            <a:off x="3309002" y="482361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21" name="t-407"/>
          <p:cNvSpPr txBox="1"/>
          <p:nvPr/>
        </p:nvSpPr>
        <p:spPr>
          <a:xfrm>
            <a:off x="3309002" y="482361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step-408"/>
          <p:cNvSpPr/>
          <p:nvPr/>
        </p:nvSpPr>
        <p:spPr>
          <a:xfrm>
            <a:off x="777240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3" name="t-409"/>
          <p:cNvSpPr txBox="1"/>
          <p:nvPr/>
        </p:nvSpPr>
        <p:spPr>
          <a:xfrm>
            <a:off x="777240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4" name="t-410"/>
          <p:cNvSpPr txBox="1"/>
          <p:nvPr/>
        </p:nvSpPr>
        <p:spPr>
          <a:xfrm>
            <a:off x="8247888" y="1737360"/>
            <a:ext cx="33649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값 입력 후 「저장」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자료형에 맞지 않으면 바로 알려 줍니다.</a:t>
            </a:r>
            <a:endParaRPr lang="en-US" sz="1400" dirty="0"/>
          </a:p>
        </p:txBody>
      </p:sp>
      <p:sp>
        <p:nvSpPr>
          <p:cNvPr id="25" name="step-411"/>
          <p:cNvSpPr/>
          <p:nvPr/>
        </p:nvSpPr>
        <p:spPr>
          <a:xfrm>
            <a:off x="7772400" y="28803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6" name="t-412"/>
          <p:cNvSpPr txBox="1"/>
          <p:nvPr/>
        </p:nvSpPr>
        <p:spPr>
          <a:xfrm>
            <a:off x="7772400" y="2880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7" name="t-413"/>
          <p:cNvSpPr txBox="1"/>
          <p:nvPr/>
        </p:nvSpPr>
        <p:spPr>
          <a:xfrm>
            <a:off x="8247888" y="2834640"/>
            <a:ext cx="33649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저장하면 서버에 바로 반영됩니다.</a:t>
            </a:r>
            <a:endParaRPr lang="en-US" sz="1400" dirty="0"/>
          </a:p>
        </p:txBody>
      </p:sp>
      <p:sp>
        <p:nvSpPr>
          <p:cNvPr id="28" name="step-414"/>
          <p:cNvSpPr/>
          <p:nvPr/>
        </p:nvSpPr>
        <p:spPr>
          <a:xfrm>
            <a:off x="7772400" y="397764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9" name="t-415"/>
          <p:cNvSpPr txBox="1"/>
          <p:nvPr/>
        </p:nvSpPr>
        <p:spPr>
          <a:xfrm>
            <a:off x="7772400" y="39776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30" name="t-416"/>
          <p:cNvSpPr txBox="1"/>
          <p:nvPr/>
        </p:nvSpPr>
        <p:spPr>
          <a:xfrm>
            <a:off x="8247888" y="3931920"/>
            <a:ext cx="33649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이름(idShort) 바꾸기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요소가 이 이름을 참조하고 있으면 함께 바뀌지 않으니 주의하세요.</a:t>
            </a:r>
            <a:endParaRPr lang="en-US" sz="1400" dirty="0"/>
          </a:p>
        </p:txBody>
      </p:sp>
      <p:sp>
        <p:nvSpPr>
          <p:cNvPr id="31" name="step-417"/>
          <p:cNvSpPr/>
          <p:nvPr/>
        </p:nvSpPr>
        <p:spPr>
          <a:xfrm>
            <a:off x="7772400" y="50749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2" name="t-418"/>
          <p:cNvSpPr txBox="1"/>
          <p:nvPr/>
        </p:nvSpPr>
        <p:spPr>
          <a:xfrm>
            <a:off x="7772400" y="50749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3" name="t-419"/>
          <p:cNvSpPr txBox="1"/>
          <p:nvPr/>
        </p:nvSpPr>
        <p:spPr>
          <a:xfrm>
            <a:off x="8247888" y="5029200"/>
            <a:ext cx="33649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semanticId 저장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의미를 나타내는 주소입니다. 규약에 맞는지 바로 표시됩니다.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420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421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만들고 고치기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값 한꺼번에 입력</a:t>
            </a:r>
            <a:endParaRPr lang="en-US" sz="2600" dirty="0"/>
          </a:p>
        </p:txBody>
      </p:sp>
      <p:sp>
        <p:nvSpPr>
          <p:cNvPr id="5" name="t-422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명판처럼 칸이 많을 때는 표에서 한 번에 고칩니다</a:t>
            </a:r>
            <a:endParaRPr lang="en-US" sz="1400" dirty="0"/>
          </a:p>
        </p:txBody>
      </p:sp>
      <p:sp>
        <p:nvSpPr>
          <p:cNvPr id="6" name="frame-423"/>
          <p:cNvSpPr/>
          <p:nvPr/>
        </p:nvSpPr>
        <p:spPr>
          <a:xfrm>
            <a:off x="985480" y="1645920"/>
            <a:ext cx="4978479" cy="46177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424" descr="화면: a-bul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480" y="1645920"/>
            <a:ext cx="4978479" cy="4617720"/>
          </a:xfrm>
          <a:prstGeom prst="rect">
            <a:avLst/>
          </a:prstGeom>
        </p:spPr>
      </p:pic>
      <p:sp>
        <p:nvSpPr>
          <p:cNvPr id="8" name="mark-425"/>
          <p:cNvSpPr/>
          <p:nvPr/>
        </p:nvSpPr>
        <p:spPr>
          <a:xfrm>
            <a:off x="1025628" y="2942713"/>
            <a:ext cx="4898184" cy="184261"/>
          </a:xfrm>
          <a:prstGeom prst="roundRect">
            <a:avLst>
              <a:gd name="adj" fmla="val 19850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426"/>
          <p:cNvSpPr/>
          <p:nvPr/>
        </p:nvSpPr>
        <p:spPr>
          <a:xfrm>
            <a:off x="879324" y="2796409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427"/>
          <p:cNvSpPr txBox="1"/>
          <p:nvPr/>
        </p:nvSpPr>
        <p:spPr>
          <a:xfrm>
            <a:off x="879324" y="279640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428"/>
          <p:cNvSpPr/>
          <p:nvPr/>
        </p:nvSpPr>
        <p:spPr>
          <a:xfrm>
            <a:off x="1025628" y="3111067"/>
            <a:ext cx="4898184" cy="2559260"/>
          </a:xfrm>
          <a:prstGeom prst="roundRect">
            <a:avLst>
              <a:gd name="adj" fmla="val 1429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429"/>
          <p:cNvSpPr/>
          <p:nvPr/>
        </p:nvSpPr>
        <p:spPr>
          <a:xfrm>
            <a:off x="879324" y="2964763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430"/>
          <p:cNvSpPr txBox="1"/>
          <p:nvPr/>
        </p:nvSpPr>
        <p:spPr>
          <a:xfrm>
            <a:off x="879324" y="296476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431"/>
          <p:cNvSpPr/>
          <p:nvPr/>
        </p:nvSpPr>
        <p:spPr>
          <a:xfrm>
            <a:off x="1025628" y="5666446"/>
            <a:ext cx="364641" cy="256413"/>
          </a:xfrm>
          <a:prstGeom prst="roundRect">
            <a:avLst>
              <a:gd name="adj" fmla="val 1426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432"/>
          <p:cNvSpPr/>
          <p:nvPr/>
        </p:nvSpPr>
        <p:spPr>
          <a:xfrm>
            <a:off x="879324" y="552014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433"/>
          <p:cNvSpPr txBox="1"/>
          <p:nvPr/>
        </p:nvSpPr>
        <p:spPr>
          <a:xfrm>
            <a:off x="879324" y="552014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tep-434"/>
          <p:cNvSpPr/>
          <p:nvPr/>
        </p:nvSpPr>
        <p:spPr>
          <a:xfrm>
            <a:off x="676656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435"/>
          <p:cNvSpPr txBox="1"/>
          <p:nvPr/>
        </p:nvSpPr>
        <p:spPr>
          <a:xfrm>
            <a:off x="676656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-436"/>
          <p:cNvSpPr txBox="1"/>
          <p:nvPr/>
        </p:nvSpPr>
        <p:spPr>
          <a:xfrm>
            <a:off x="7242048" y="1737360"/>
            <a:ext cx="43708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서브모델 고르기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DigitalNameplate — 「값 한꺼번에 입력」 표가 나옵니다.</a:t>
            </a:r>
            <a:endParaRPr lang="en-US" sz="1500" dirty="0"/>
          </a:p>
        </p:txBody>
      </p:sp>
      <p:sp>
        <p:nvSpPr>
          <p:cNvPr id="20" name="step-437"/>
          <p:cNvSpPr/>
          <p:nvPr/>
        </p:nvSpPr>
        <p:spPr>
          <a:xfrm>
            <a:off x="6766560" y="30175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438"/>
          <p:cNvSpPr txBox="1"/>
          <p:nvPr/>
        </p:nvSpPr>
        <p:spPr>
          <a:xfrm>
            <a:off x="6766560" y="30175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2" name="t-439"/>
          <p:cNvSpPr txBox="1"/>
          <p:nvPr/>
        </p:nvSpPr>
        <p:spPr>
          <a:xfrm>
            <a:off x="7242048" y="2971800"/>
            <a:ext cx="43708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표에서 값 고치기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Property · 다국어 첫 언어 · Range(최소~최대)를 고칠 수 있습니다.</a:t>
            </a:r>
            <a:endParaRPr lang="en-US" sz="1500" dirty="0"/>
          </a:p>
        </p:txBody>
      </p:sp>
      <p:sp>
        <p:nvSpPr>
          <p:cNvPr id="23" name="step-440"/>
          <p:cNvSpPr/>
          <p:nvPr/>
        </p:nvSpPr>
        <p:spPr>
          <a:xfrm>
            <a:off x="6766560" y="42519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441"/>
          <p:cNvSpPr txBox="1"/>
          <p:nvPr/>
        </p:nvSpPr>
        <p:spPr>
          <a:xfrm>
            <a:off x="6766560" y="42519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t-442"/>
          <p:cNvSpPr txBox="1"/>
          <p:nvPr/>
        </p:nvSpPr>
        <p:spPr>
          <a:xfrm>
            <a:off x="7242048" y="4206240"/>
            <a:ext cx="43708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번에 저장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요소를 하나씩 열지 않아도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443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444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만들고 고치기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다른 파일에서 가져오기</a:t>
            </a:r>
            <a:endParaRPr lang="en-US" sz="2600" dirty="0"/>
          </a:p>
        </p:txBody>
      </p:sp>
      <p:sp>
        <p:nvSpPr>
          <p:cNvPr id="5" name="t-445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서브모델 ▾ → 다른 파일에서 가져오기</a:t>
            </a:r>
            <a:endParaRPr lang="en-US" sz="1400" dirty="0"/>
          </a:p>
        </p:txBody>
      </p:sp>
      <p:sp>
        <p:nvSpPr>
          <p:cNvPr id="6" name="frame-446"/>
          <p:cNvSpPr/>
          <p:nvPr/>
        </p:nvSpPr>
        <p:spPr>
          <a:xfrm>
            <a:off x="548640" y="2163141"/>
            <a:ext cx="6035040" cy="2988918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447" descr="화면: a-impo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163141"/>
            <a:ext cx="6035040" cy="2988918"/>
          </a:xfrm>
          <a:prstGeom prst="rect">
            <a:avLst/>
          </a:prstGeom>
        </p:spPr>
      </p:pic>
      <p:sp>
        <p:nvSpPr>
          <p:cNvPr id="8" name="mark-448"/>
          <p:cNvSpPr/>
          <p:nvPr/>
        </p:nvSpPr>
        <p:spPr>
          <a:xfrm>
            <a:off x="659646" y="2638824"/>
            <a:ext cx="5813027" cy="271373"/>
          </a:xfrm>
          <a:prstGeom prst="roundRect">
            <a:avLst>
              <a:gd name="adj" fmla="val 13478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449"/>
          <p:cNvSpPr/>
          <p:nvPr/>
        </p:nvSpPr>
        <p:spPr>
          <a:xfrm>
            <a:off x="513342" y="2492520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450"/>
          <p:cNvSpPr txBox="1"/>
          <p:nvPr/>
        </p:nvSpPr>
        <p:spPr>
          <a:xfrm>
            <a:off x="513342" y="24925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451"/>
          <p:cNvSpPr/>
          <p:nvPr/>
        </p:nvSpPr>
        <p:spPr>
          <a:xfrm>
            <a:off x="659646" y="3060705"/>
            <a:ext cx="5813027" cy="271373"/>
          </a:xfrm>
          <a:prstGeom prst="roundRect">
            <a:avLst>
              <a:gd name="adj" fmla="val 13478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452"/>
          <p:cNvSpPr/>
          <p:nvPr/>
        </p:nvSpPr>
        <p:spPr>
          <a:xfrm>
            <a:off x="513342" y="2914401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453"/>
          <p:cNvSpPr txBox="1"/>
          <p:nvPr/>
        </p:nvSpPr>
        <p:spPr>
          <a:xfrm>
            <a:off x="513342" y="2914401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454"/>
          <p:cNvSpPr/>
          <p:nvPr/>
        </p:nvSpPr>
        <p:spPr>
          <a:xfrm>
            <a:off x="659646" y="4748228"/>
            <a:ext cx="621749" cy="292825"/>
          </a:xfrm>
          <a:prstGeom prst="roundRect">
            <a:avLst>
              <a:gd name="adj" fmla="val 12491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455"/>
          <p:cNvSpPr/>
          <p:nvPr/>
        </p:nvSpPr>
        <p:spPr>
          <a:xfrm>
            <a:off x="513342" y="460192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456"/>
          <p:cNvSpPr txBox="1"/>
          <p:nvPr/>
        </p:nvSpPr>
        <p:spPr>
          <a:xfrm>
            <a:off x="513342" y="460192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tep-457"/>
          <p:cNvSpPr/>
          <p:nvPr/>
        </p:nvSpPr>
        <p:spPr>
          <a:xfrm>
            <a:off x="694944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458"/>
          <p:cNvSpPr txBox="1"/>
          <p:nvPr/>
        </p:nvSpPr>
        <p:spPr>
          <a:xfrm>
            <a:off x="694944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-459"/>
          <p:cNvSpPr txBox="1"/>
          <p:nvPr/>
        </p:nvSpPr>
        <p:spPr>
          <a:xfrm>
            <a:off x="7424928" y="1737360"/>
            <a:ext cx="41879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원본 파일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견본이나 미리 열어 둔 다른 AASX를 고릅니다.</a:t>
            </a:r>
            <a:endParaRPr lang="en-US" sz="1500" dirty="0"/>
          </a:p>
        </p:txBody>
      </p:sp>
      <p:sp>
        <p:nvSpPr>
          <p:cNvPr id="20" name="step-460"/>
          <p:cNvSpPr/>
          <p:nvPr/>
        </p:nvSpPr>
        <p:spPr>
          <a:xfrm>
            <a:off x="6949440" y="31089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461"/>
          <p:cNvSpPr txBox="1"/>
          <p:nvPr/>
        </p:nvSpPr>
        <p:spPr>
          <a:xfrm>
            <a:off x="6949440" y="31089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2" name="t-462"/>
          <p:cNvSpPr txBox="1"/>
          <p:nvPr/>
        </p:nvSpPr>
        <p:spPr>
          <a:xfrm>
            <a:off x="7424928" y="3063240"/>
            <a:ext cx="41879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서브모델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가져올 서브모델을 고릅니다. id는 이 설비에 맞게 다시 정해지고 용어 정의(CD)도 함께 옵니다.</a:t>
            </a:r>
            <a:endParaRPr lang="en-US" sz="1500" dirty="0"/>
          </a:p>
        </p:txBody>
      </p:sp>
      <p:sp>
        <p:nvSpPr>
          <p:cNvPr id="23" name="step-463"/>
          <p:cNvSpPr/>
          <p:nvPr/>
        </p:nvSpPr>
        <p:spPr>
          <a:xfrm>
            <a:off x="6949440" y="443484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464"/>
          <p:cNvSpPr txBox="1"/>
          <p:nvPr/>
        </p:nvSpPr>
        <p:spPr>
          <a:xfrm>
            <a:off x="6949440" y="44348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t-465"/>
          <p:cNvSpPr txBox="1"/>
          <p:nvPr/>
        </p:nvSpPr>
        <p:spPr>
          <a:xfrm>
            <a:off x="7424928" y="4389120"/>
            <a:ext cx="41879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「가져오기」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이름이 있으면 바꾸기(기존 삭제) 또는 나란히 두기(이름_2)를 고릅니다.</a:t>
            </a:r>
            <a:endParaRPr lang="en-US" sz="1500" dirty="0"/>
          </a:p>
        </p:txBody>
      </p:sp>
      <p:sp>
        <p:nvSpPr>
          <p:cNvPr id="26" name="note-466"/>
          <p:cNvSpPr/>
          <p:nvPr/>
        </p:nvSpPr>
        <p:spPr>
          <a:xfrm>
            <a:off x="548640" y="5760720"/>
            <a:ext cx="6035040" cy="50292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  <a:prstDash val="solid"/>
          </a:ln>
        </p:spPr>
      </p:sp>
      <p:sp>
        <p:nvSpPr>
          <p:cNvPr id="27" name="notebar-467"/>
          <p:cNvSpPr/>
          <p:nvPr/>
        </p:nvSpPr>
        <p:spPr>
          <a:xfrm>
            <a:off x="548640" y="5760720"/>
            <a:ext cx="64008" cy="5029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8" name="t-468"/>
          <p:cNvSpPr txBox="1"/>
          <p:nvPr/>
        </p:nvSpPr>
        <p:spPr>
          <a:xfrm>
            <a:off x="777240" y="576072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9770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가져온 값은 원본 설비의 값입니다. 이 설비에 맞게 고쳐 주세요.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469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470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만들고 고치기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되돌리기와 변경 이력</a:t>
            </a:r>
            <a:endParaRPr lang="en-US" sz="2600" dirty="0"/>
          </a:p>
        </p:txBody>
      </p:sp>
      <p:sp>
        <p:nvSpPr>
          <p:cNvPr id="5" name="t-471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실수해도 언제든 이전 상태로 돌아갈 수 있습니다</a:t>
            </a:r>
            <a:endParaRPr lang="en-US" sz="1400" dirty="0"/>
          </a:p>
        </p:txBody>
      </p:sp>
      <p:sp>
        <p:nvSpPr>
          <p:cNvPr id="6" name="frame-472"/>
          <p:cNvSpPr/>
          <p:nvPr/>
        </p:nvSpPr>
        <p:spPr>
          <a:xfrm>
            <a:off x="548640" y="1843209"/>
            <a:ext cx="6400800" cy="1251341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473" descr="화면: a-histor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43209"/>
            <a:ext cx="6400800" cy="1251341"/>
          </a:xfrm>
          <a:prstGeom prst="rect">
            <a:avLst/>
          </a:prstGeom>
        </p:spPr>
      </p:pic>
      <p:graphicFrame>
        <p:nvGraphicFramePr>
          <p:cNvPr id="24" name="table-4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520440"/>
          <a:ext cx="110642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4389120"/>
                <a:gridCol w="3749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방법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어디서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되돌리는 범위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↶ 되돌리기 · 다시 하기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머리줄 · Ctrl+Z / Ctrl+Shift+Z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방금 한 작업부터 차례로 (파일마다 따로)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이력 · 되돌리기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서브모델을 고르고 오른쪽 위 「이력 · 되돌리기」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저장된 지난 시점으로 한 번에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</a:tbl>
          </a:graphicData>
        </a:graphic>
      </p:graphicFrame>
      <p:sp>
        <p:nvSpPr>
          <p:cNvPr id="9" name="note-475"/>
          <p:cNvSpPr/>
          <p:nvPr/>
        </p:nvSpPr>
        <p:spPr>
          <a:xfrm>
            <a:off x="548640" y="4892040"/>
            <a:ext cx="11064240" cy="548640"/>
          </a:xfrm>
          <a:prstGeom prst="rect">
            <a:avLst/>
          </a:prstGeom>
          <a:solidFill>
            <a:srgbClr val="EAF7EF"/>
          </a:solidFill>
          <a:ln w="12700">
            <a:solidFill>
              <a:srgbClr val="EAF7EF"/>
            </a:solidFill>
            <a:prstDash val="solid"/>
          </a:ln>
        </p:spPr>
      </p:sp>
      <p:sp>
        <p:nvSpPr>
          <p:cNvPr id="10" name="notebar-476"/>
          <p:cNvSpPr/>
          <p:nvPr/>
        </p:nvSpPr>
        <p:spPr>
          <a:xfrm>
            <a:off x="548640" y="4892040"/>
            <a:ext cx="64008" cy="54864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1" name="t-477"/>
          <p:cNvSpPr txBox="1"/>
          <p:nvPr/>
        </p:nvSpPr>
        <p:spPr>
          <a:xfrm>
            <a:off x="777240" y="48920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A3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안심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되돌린 기록도 이력에 남으므로, 되돌린 것을 다시 되돌릴 수 있습니다.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-478"/>
          <p:cNvSpPr txBox="1"/>
          <p:nvPr/>
        </p:nvSpPr>
        <p:spPr>
          <a:xfrm>
            <a:off x="731520" y="2148840"/>
            <a:ext cx="1463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2286000" y="2331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검사와 자동 고치기</a:t>
            </a:r>
            <a:endParaRPr lang="en-US" sz="3800" dirty="0"/>
          </a:p>
        </p:txBody>
      </p:sp>
      <p:sp>
        <p:nvSpPr>
          <p:cNvPr id="4" name="t-479"/>
          <p:cNvSpPr txBox="1"/>
          <p:nvPr/>
        </p:nvSpPr>
        <p:spPr>
          <a:xfrm>
            <a:off x="2286000" y="324612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 결과 읽기 · 골라서 고치기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286000" y="3977640"/>
            <a:ext cx="8961120" cy="0"/>
          </a:xfrm>
          <a:prstGeom prst="line">
            <a:avLst/>
          </a:prstGeom>
          <a:noFill/>
          <a:ln w="12700">
            <a:solidFill>
              <a:srgbClr val="2B3A52"/>
            </a:solidFill>
            <a:prstDash val="solid"/>
          </a:ln>
        </p:spPr>
      </p:sp>
      <p:sp>
        <p:nvSpPr>
          <p:cNvPr id="6" name="t-480"/>
          <p:cNvSpPr txBox="1"/>
          <p:nvPr/>
        </p:nvSpPr>
        <p:spPr>
          <a:xfrm>
            <a:off x="2286000" y="4160520"/>
            <a:ext cx="8961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파일을 열면 규칙 43종을 자동으로 검사합니다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위반은 반드시 고칩니다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고치기는 미리 보고 골라서 고칩니다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481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482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검사와 자동 고치기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검사 결과 읽기</a:t>
            </a:r>
            <a:endParaRPr lang="en-US" sz="2600" dirty="0"/>
          </a:p>
        </p:txBody>
      </p:sp>
      <p:sp>
        <p:nvSpPr>
          <p:cNvPr id="5" name="t-483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머리줄의 「위반 · 경고」를 누르면 열립니다</a:t>
            </a:r>
            <a:endParaRPr lang="en-US" sz="1400" dirty="0"/>
          </a:p>
        </p:txBody>
      </p:sp>
      <p:sp>
        <p:nvSpPr>
          <p:cNvPr id="6" name="frame-484"/>
          <p:cNvSpPr/>
          <p:nvPr/>
        </p:nvSpPr>
        <p:spPr>
          <a:xfrm>
            <a:off x="548640" y="1875911"/>
            <a:ext cx="5760720" cy="4157737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485" descr="화면: a-finding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75911"/>
            <a:ext cx="5760720" cy="4157737"/>
          </a:xfrm>
          <a:prstGeom prst="rect">
            <a:avLst/>
          </a:prstGeom>
        </p:spPr>
      </p:pic>
      <p:sp>
        <p:nvSpPr>
          <p:cNvPr id="8" name="mark-486"/>
          <p:cNvSpPr/>
          <p:nvPr/>
        </p:nvSpPr>
        <p:spPr>
          <a:xfrm>
            <a:off x="666916" y="2286398"/>
            <a:ext cx="5524169" cy="706871"/>
          </a:xfrm>
          <a:prstGeom prst="roundRect">
            <a:avLst>
              <a:gd name="adj" fmla="val 517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487"/>
          <p:cNvSpPr/>
          <p:nvPr/>
        </p:nvSpPr>
        <p:spPr>
          <a:xfrm>
            <a:off x="520612" y="214009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488"/>
          <p:cNvSpPr txBox="1"/>
          <p:nvPr/>
        </p:nvSpPr>
        <p:spPr>
          <a:xfrm>
            <a:off x="520612" y="214009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489"/>
          <p:cNvSpPr/>
          <p:nvPr/>
        </p:nvSpPr>
        <p:spPr>
          <a:xfrm>
            <a:off x="666916" y="3046145"/>
            <a:ext cx="5524169" cy="2518576"/>
          </a:xfrm>
          <a:prstGeom prst="roundRect">
            <a:avLst>
              <a:gd name="adj" fmla="val 1452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490"/>
          <p:cNvSpPr/>
          <p:nvPr/>
        </p:nvSpPr>
        <p:spPr>
          <a:xfrm>
            <a:off x="520612" y="2899841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491"/>
          <p:cNvSpPr txBox="1"/>
          <p:nvPr/>
        </p:nvSpPr>
        <p:spPr>
          <a:xfrm>
            <a:off x="520612" y="2899841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graphicFrame>
        <p:nvGraphicFramePr>
          <p:cNvPr id="26" name="table-4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75120" y="1783080"/>
          <a:ext cx="493776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2194560"/>
                <a:gridCol w="19202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등급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뜻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할 일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위반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KOSMO 규칙에 어긋남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반드시 고칩니다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경고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표준 · 상호운용에 문제가 될 수 있음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후 「자동 고치기」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참고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고칠 필요 없음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읽고 넘어갑니다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tep-493"/>
          <p:cNvSpPr/>
          <p:nvPr/>
        </p:nvSpPr>
        <p:spPr>
          <a:xfrm>
            <a:off x="6675120" y="38404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6" name="t-494"/>
          <p:cNvSpPr txBox="1"/>
          <p:nvPr/>
        </p:nvSpPr>
        <p:spPr>
          <a:xfrm>
            <a:off x="6675120" y="38404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7" name="t-495"/>
          <p:cNvSpPr txBox="1"/>
          <p:nvPr/>
        </p:nvSpPr>
        <p:spPr>
          <a:xfrm>
            <a:off x="7150608" y="3794760"/>
            <a:ext cx="4462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위반 — 빨간 칸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0건이 되도록 고칩니다.</a:t>
            </a:r>
            <a:endParaRPr lang="en-US" sz="1400" dirty="0"/>
          </a:p>
        </p:txBody>
      </p:sp>
      <p:sp>
        <p:nvSpPr>
          <p:cNvPr id="18" name="step-496"/>
          <p:cNvSpPr/>
          <p:nvPr/>
        </p:nvSpPr>
        <p:spPr>
          <a:xfrm>
            <a:off x="6675120" y="480060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-497"/>
          <p:cNvSpPr txBox="1"/>
          <p:nvPr/>
        </p:nvSpPr>
        <p:spPr>
          <a:xfrm>
            <a:off x="6675120" y="48006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0" name="t-498"/>
          <p:cNvSpPr txBox="1"/>
          <p:nvPr/>
        </p:nvSpPr>
        <p:spPr>
          <a:xfrm>
            <a:off x="7150608" y="4754880"/>
            <a:ext cx="4462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경고 — 노란 칸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항목을 누르면 해당 요소로 이동합니다.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499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500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검사와 자동 고치기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자동 고치기</a:t>
            </a:r>
            <a:endParaRPr lang="en-US" sz="2600" dirty="0"/>
          </a:p>
        </p:txBody>
      </p:sp>
      <p:sp>
        <p:nvSpPr>
          <p:cNvPr id="5" name="t-501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고칠 수 있는 항목을 전 / 후로 보여 주고, 고른 것만 고칩니다</a:t>
            </a:r>
            <a:endParaRPr lang="en-US" sz="1400" dirty="0"/>
          </a:p>
        </p:txBody>
      </p:sp>
      <p:sp>
        <p:nvSpPr>
          <p:cNvPr id="6" name="frame-502"/>
          <p:cNvSpPr/>
          <p:nvPr/>
        </p:nvSpPr>
        <p:spPr>
          <a:xfrm>
            <a:off x="548640" y="1645920"/>
            <a:ext cx="6404770" cy="402336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503" descr="화면: a-fix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45920"/>
            <a:ext cx="6404770" cy="4023360"/>
          </a:xfrm>
          <a:prstGeom prst="rect">
            <a:avLst/>
          </a:prstGeom>
        </p:spPr>
      </p:pic>
      <p:sp>
        <p:nvSpPr>
          <p:cNvPr id="8" name="mark-504"/>
          <p:cNvSpPr/>
          <p:nvPr/>
        </p:nvSpPr>
        <p:spPr>
          <a:xfrm>
            <a:off x="679667" y="2260216"/>
            <a:ext cx="139701" cy="139701"/>
          </a:xfrm>
          <a:prstGeom prst="roundRect">
            <a:avLst>
              <a:gd name="adj" fmla="val 26182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505"/>
          <p:cNvSpPr/>
          <p:nvPr/>
        </p:nvSpPr>
        <p:spPr>
          <a:xfrm>
            <a:off x="533363" y="211391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506"/>
          <p:cNvSpPr txBox="1"/>
          <p:nvPr/>
        </p:nvSpPr>
        <p:spPr>
          <a:xfrm>
            <a:off x="533363" y="21139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507"/>
          <p:cNvSpPr/>
          <p:nvPr/>
        </p:nvSpPr>
        <p:spPr>
          <a:xfrm>
            <a:off x="633086" y="2219458"/>
            <a:ext cx="6235877" cy="3039315"/>
          </a:xfrm>
          <a:prstGeom prst="roundRect">
            <a:avLst>
              <a:gd name="adj" fmla="val 1203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508"/>
          <p:cNvSpPr/>
          <p:nvPr/>
        </p:nvSpPr>
        <p:spPr>
          <a:xfrm>
            <a:off x="486782" y="207315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509"/>
          <p:cNvSpPr txBox="1"/>
          <p:nvPr/>
        </p:nvSpPr>
        <p:spPr>
          <a:xfrm>
            <a:off x="486782" y="20731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510"/>
          <p:cNvSpPr/>
          <p:nvPr/>
        </p:nvSpPr>
        <p:spPr>
          <a:xfrm>
            <a:off x="627264" y="5340328"/>
            <a:ext cx="687017" cy="250329"/>
          </a:xfrm>
          <a:prstGeom prst="roundRect">
            <a:avLst>
              <a:gd name="adj" fmla="val 14611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511"/>
          <p:cNvSpPr/>
          <p:nvPr/>
        </p:nvSpPr>
        <p:spPr>
          <a:xfrm>
            <a:off x="480960" y="519402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512"/>
          <p:cNvSpPr txBox="1"/>
          <p:nvPr/>
        </p:nvSpPr>
        <p:spPr>
          <a:xfrm>
            <a:off x="480960" y="519402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tep-513"/>
          <p:cNvSpPr/>
          <p:nvPr/>
        </p:nvSpPr>
        <p:spPr>
          <a:xfrm>
            <a:off x="818388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514"/>
          <p:cNvSpPr txBox="1"/>
          <p:nvPr/>
        </p:nvSpPr>
        <p:spPr>
          <a:xfrm>
            <a:off x="818388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-515"/>
          <p:cNvSpPr txBox="1"/>
          <p:nvPr/>
        </p:nvSpPr>
        <p:spPr>
          <a:xfrm>
            <a:off x="8659368" y="1737360"/>
            <a:ext cx="299923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고칠 항목 고르기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체크를 빼면 그 항목은 건너뜁니다.</a:t>
            </a:r>
            <a:endParaRPr lang="en-US" sz="1400" dirty="0"/>
          </a:p>
        </p:txBody>
      </p:sp>
      <p:sp>
        <p:nvSpPr>
          <p:cNvPr id="20" name="step-516"/>
          <p:cNvSpPr/>
          <p:nvPr/>
        </p:nvSpPr>
        <p:spPr>
          <a:xfrm>
            <a:off x="8183880" y="297180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517"/>
          <p:cNvSpPr txBox="1"/>
          <p:nvPr/>
        </p:nvSpPr>
        <p:spPr>
          <a:xfrm>
            <a:off x="8183880" y="2971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2" name="t-518"/>
          <p:cNvSpPr txBox="1"/>
          <p:nvPr/>
        </p:nvSpPr>
        <p:spPr>
          <a:xfrm>
            <a:off x="8659368" y="2926080"/>
            <a:ext cx="299923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 / 후 확인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무엇이 어떻게 바뀌는지 미리 봅니다.</a:t>
            </a:r>
            <a:endParaRPr lang="en-US" sz="1400" dirty="0"/>
          </a:p>
        </p:txBody>
      </p:sp>
      <p:sp>
        <p:nvSpPr>
          <p:cNvPr id="23" name="step-519"/>
          <p:cNvSpPr/>
          <p:nvPr/>
        </p:nvSpPr>
        <p:spPr>
          <a:xfrm>
            <a:off x="8183880" y="41605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520"/>
          <p:cNvSpPr txBox="1"/>
          <p:nvPr/>
        </p:nvSpPr>
        <p:spPr>
          <a:xfrm>
            <a:off x="8183880" y="41605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t-521"/>
          <p:cNvSpPr txBox="1"/>
          <p:nvPr/>
        </p:nvSpPr>
        <p:spPr>
          <a:xfrm>
            <a:off x="8659368" y="4114800"/>
            <a:ext cx="299923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「고른 n건 반영」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반영한 뒤에도 「↶ 되돌리기」로 한 번에 돌아옵니다.</a:t>
            </a:r>
            <a:endParaRPr lang="en-US" sz="1400" dirty="0"/>
          </a:p>
        </p:txBody>
      </p:sp>
      <p:sp>
        <p:nvSpPr>
          <p:cNvPr id="26" name="note-522"/>
          <p:cNvSpPr/>
          <p:nvPr/>
        </p:nvSpPr>
        <p:spPr>
          <a:xfrm>
            <a:off x="548640" y="5760720"/>
            <a:ext cx="11064240" cy="502920"/>
          </a:xfrm>
          <a:prstGeom prst="rect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</p:sp>
      <p:sp>
        <p:nvSpPr>
          <p:cNvPr id="27" name="notebar-523"/>
          <p:cNvSpPr/>
          <p:nvPr/>
        </p:nvSpPr>
        <p:spPr>
          <a:xfrm>
            <a:off x="548640" y="5760720"/>
            <a:ext cx="64008" cy="50292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28" name="t-524"/>
          <p:cNvSpPr txBox="1"/>
          <p:nvPr/>
        </p:nvSpPr>
        <p:spPr>
          <a:xfrm>
            <a:off x="777240" y="576072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알아 두기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사람이 판단해야 하는 것(영문 정의 작성 등)은 자동으로 고치지 않습니다. 검사 결과에서 직접 확인하세요.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-525"/>
          <p:cNvSpPr txBox="1"/>
          <p:nvPr/>
        </p:nvSpPr>
        <p:spPr>
          <a:xfrm>
            <a:off x="731520" y="2148840"/>
            <a:ext cx="1463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06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2286000" y="2331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내보내기</a:t>
            </a:r>
            <a:endParaRPr lang="en-US" sz="3800" dirty="0"/>
          </a:p>
        </p:txBody>
      </p:sp>
      <p:sp>
        <p:nvSpPr>
          <p:cNvPr id="4" name="t-526"/>
          <p:cNvSpPr txBox="1"/>
          <p:nvPr/>
        </p:nvSpPr>
        <p:spPr>
          <a:xfrm>
            <a:off x="2286000" y="324612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 결과서 · 문서용 자료 · AASX 내려받기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286000" y="3977640"/>
            <a:ext cx="8961120" cy="0"/>
          </a:xfrm>
          <a:prstGeom prst="line">
            <a:avLst/>
          </a:prstGeom>
          <a:noFill/>
          <a:ln w="12700">
            <a:solidFill>
              <a:srgbClr val="2B3A52"/>
            </a:solidFill>
            <a:prstDash val="solid"/>
          </a:ln>
        </p:spPr>
      </p:sp>
      <p:sp>
        <p:nvSpPr>
          <p:cNvPr id="6" name="t-527"/>
          <p:cNvSpPr txBox="1"/>
          <p:nvPr/>
        </p:nvSpPr>
        <p:spPr>
          <a:xfrm>
            <a:off x="2286000" y="4160520"/>
            <a:ext cx="8961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 결과서는 인쇄하면 그대로 PDF가 됩니다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가이던스 문서에 넣을 UML 그림과 표를 만듭니다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AASX 내려받기는 회원만 할 수 있습니다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528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529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내보내기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검증 결과서 · 문서용 자료</a:t>
            </a:r>
            <a:endParaRPr lang="en-US" sz="2600" dirty="0"/>
          </a:p>
        </p:txBody>
      </p:sp>
      <p:sp>
        <p:nvSpPr>
          <p:cNvPr id="5" name="t-530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내보내기 ▾ 메뉴에서 엽니다</a:t>
            </a:r>
            <a:endParaRPr lang="en-US" sz="1400" dirty="0"/>
          </a:p>
        </p:txBody>
      </p:sp>
      <p:sp>
        <p:nvSpPr>
          <p:cNvPr id="6" name="frame-531"/>
          <p:cNvSpPr/>
          <p:nvPr/>
        </p:nvSpPr>
        <p:spPr>
          <a:xfrm>
            <a:off x="548640" y="1711757"/>
            <a:ext cx="5120640" cy="3891686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532" descr="화면: a-repo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11757"/>
            <a:ext cx="5120640" cy="3891686"/>
          </a:xfrm>
          <a:prstGeom prst="rect">
            <a:avLst/>
          </a:prstGeom>
        </p:spPr>
      </p:pic>
      <p:sp>
        <p:nvSpPr>
          <p:cNvPr id="8" name="frame-533"/>
          <p:cNvSpPr/>
          <p:nvPr/>
        </p:nvSpPr>
        <p:spPr>
          <a:xfrm>
            <a:off x="6770112" y="1645920"/>
            <a:ext cx="4107697" cy="402336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9" name="screen-534" descr="화면: a-doc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112" y="1645920"/>
            <a:ext cx="4107697" cy="4023360"/>
          </a:xfrm>
          <a:prstGeom prst="rect">
            <a:avLst/>
          </a:prstGeom>
        </p:spPr>
      </p:pic>
      <p:sp>
        <p:nvSpPr>
          <p:cNvPr id="10" name="t-535"/>
          <p:cNvSpPr txBox="1"/>
          <p:nvPr/>
        </p:nvSpPr>
        <p:spPr>
          <a:xfrm>
            <a:off x="548640" y="576072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8A94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 결과서 — 인쇄 메뉴에서 PDF로 저장</a:t>
            </a:r>
            <a:endParaRPr lang="en-US" sz="1150" dirty="0"/>
          </a:p>
        </p:txBody>
      </p:sp>
      <p:sp>
        <p:nvSpPr>
          <p:cNvPr id="11" name="t-536"/>
          <p:cNvSpPr txBox="1"/>
          <p:nvPr/>
        </p:nvSpPr>
        <p:spPr>
          <a:xfrm>
            <a:off x="6035040" y="576072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8A94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문서용 자료 — UML 그림 · 표 · .docx 한 벌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537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538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내보내기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AASX 내려받기</a:t>
            </a:r>
            <a:endParaRPr lang="en-US" sz="2600" dirty="0"/>
          </a:p>
        </p:txBody>
      </p:sp>
      <p:sp>
        <p:nvSpPr>
          <p:cNvPr id="5" name="t-539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머리줄 오른쪽의 파란 단추입니다</a:t>
            </a:r>
            <a:endParaRPr lang="en-US" sz="1400" dirty="0"/>
          </a:p>
        </p:txBody>
      </p:sp>
      <p:sp>
        <p:nvSpPr>
          <p:cNvPr id="6" name="frame-540"/>
          <p:cNvSpPr/>
          <p:nvPr/>
        </p:nvSpPr>
        <p:spPr>
          <a:xfrm>
            <a:off x="6743700" y="1691640"/>
            <a:ext cx="4800600" cy="100584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541" descr="화면: a-header-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43700" y="1691640"/>
            <a:ext cx="4800600" cy="1005840"/>
          </a:xfrm>
          <a:prstGeom prst="rect">
            <a:avLst/>
          </a:prstGeom>
        </p:spPr>
      </p:pic>
      <p:sp>
        <p:nvSpPr>
          <p:cNvPr id="8" name="mark-542"/>
          <p:cNvSpPr/>
          <p:nvPr/>
        </p:nvSpPr>
        <p:spPr>
          <a:xfrm>
            <a:off x="10049256" y="2208276"/>
            <a:ext cx="1389888" cy="429768"/>
          </a:xfrm>
          <a:prstGeom prst="roundRect">
            <a:avLst>
              <a:gd name="adj" fmla="val 8511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543"/>
          <p:cNvSpPr/>
          <p:nvPr/>
        </p:nvSpPr>
        <p:spPr>
          <a:xfrm>
            <a:off x="9902952" y="206197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544"/>
          <p:cNvSpPr txBox="1"/>
          <p:nvPr/>
        </p:nvSpPr>
        <p:spPr>
          <a:xfrm>
            <a:off x="9902952" y="20619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graphicFrame>
        <p:nvGraphicFramePr>
          <p:cNvPr id="30" name="table-5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5669280" cy="914400"/>
        </p:xfrm>
        <a:graphic>
          <a:graphicData uri="http://schemas.openxmlformats.org/drawingml/2006/table">
            <a:tbl>
              <a:tblPr/>
              <a:tblGrid>
                <a:gridCol w="3566160"/>
                <a:gridCol w="21031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내려받기 전에 확인할 것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어디서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위반 0건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머리줄 「위반 · 경고」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경고는 자동 고치기로 정리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자동 고치기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명판 값 (제조사 · 모델 · 일련번호)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서브모델 값 표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대표 사진이 실제 사진인지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AssetInformation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</a:tbl>
          </a:graphicData>
        </a:graphic>
      </p:graphicFrame>
      <p:sp>
        <p:nvSpPr>
          <p:cNvPr id="12" name="step-546"/>
          <p:cNvSpPr/>
          <p:nvPr/>
        </p:nvSpPr>
        <p:spPr>
          <a:xfrm>
            <a:off x="6675120" y="297180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-547"/>
          <p:cNvSpPr txBox="1"/>
          <p:nvPr/>
        </p:nvSpPr>
        <p:spPr>
          <a:xfrm>
            <a:off x="6675120" y="2971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-548"/>
          <p:cNvSpPr txBox="1"/>
          <p:nvPr/>
        </p:nvSpPr>
        <p:spPr>
          <a:xfrm>
            <a:off x="7150608" y="2926080"/>
            <a:ext cx="44622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「AASX 내려받기」를 누릅니다</a:t>
            </a:r>
            <a:endParaRPr lang="en-US" sz="14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브라우저의 다운로드 폴더에 저장됩니다.</a:t>
            </a:r>
            <a:endParaRPr lang="en-US" sz="1450" dirty="0"/>
          </a:p>
        </p:txBody>
      </p:sp>
      <p:sp>
        <p:nvSpPr>
          <p:cNvPr id="15" name="step-549"/>
          <p:cNvSpPr/>
          <p:nvPr/>
        </p:nvSpPr>
        <p:spPr>
          <a:xfrm>
            <a:off x="6675120" y="40233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6" name="t-550"/>
          <p:cNvSpPr txBox="1"/>
          <p:nvPr/>
        </p:nvSpPr>
        <p:spPr>
          <a:xfrm>
            <a:off x="6675120" y="4023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-551"/>
          <p:cNvSpPr txBox="1"/>
          <p:nvPr/>
        </p:nvSpPr>
        <p:spPr>
          <a:xfrm>
            <a:off x="7150608" y="3977640"/>
            <a:ext cx="44622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위반이 남아 있으면</a:t>
            </a:r>
            <a:endParaRPr lang="en-US" sz="14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더 묻습니다. 작업 중간 저장이라면 그대로 받아도 됩니다.</a:t>
            </a:r>
            <a:endParaRPr lang="en-US" sz="1450" dirty="0"/>
          </a:p>
        </p:txBody>
      </p:sp>
      <p:sp>
        <p:nvSpPr>
          <p:cNvPr id="18" name="step-552"/>
          <p:cNvSpPr/>
          <p:nvPr/>
        </p:nvSpPr>
        <p:spPr>
          <a:xfrm>
            <a:off x="6675120" y="50749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-553"/>
          <p:cNvSpPr txBox="1"/>
          <p:nvPr/>
        </p:nvSpPr>
        <p:spPr>
          <a:xfrm>
            <a:off x="6675120" y="50749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-554"/>
          <p:cNvSpPr txBox="1"/>
          <p:nvPr/>
        </p:nvSpPr>
        <p:spPr>
          <a:xfrm>
            <a:off x="7150608" y="5029200"/>
            <a:ext cx="44622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데모 계정이면 🔒</a:t>
            </a:r>
            <a:endParaRPr lang="en-US" sz="14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누르면 회원가입 화면으로 이동합니다.</a:t>
            </a:r>
            <a:endParaRPr lang="en-US" sz="1450" dirty="0"/>
          </a:p>
        </p:txBody>
      </p:sp>
      <p:sp>
        <p:nvSpPr>
          <p:cNvPr id="21" name="note-555"/>
          <p:cNvSpPr/>
          <p:nvPr/>
        </p:nvSpPr>
        <p:spPr>
          <a:xfrm>
            <a:off x="548640" y="4297680"/>
            <a:ext cx="5669280" cy="54864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  <a:prstDash val="solid"/>
          </a:ln>
        </p:spPr>
      </p:sp>
      <p:sp>
        <p:nvSpPr>
          <p:cNvPr id="22" name="notebar-556"/>
          <p:cNvSpPr/>
          <p:nvPr/>
        </p:nvSpPr>
        <p:spPr>
          <a:xfrm>
            <a:off x="548640" y="4297680"/>
            <a:ext cx="64008" cy="54864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-557"/>
          <p:cNvSpPr txBox="1"/>
          <p:nvPr/>
        </p:nvSpPr>
        <p:spPr>
          <a:xfrm>
            <a:off x="777240" y="429768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9770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권장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완성본은 위반 0건 상태에서 내려받으세요. 공식 판정은 KOSMO Validator가 합니다.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-558"/>
          <p:cNvSpPr txBox="1"/>
          <p:nvPr/>
        </p:nvSpPr>
        <p:spPr>
          <a:xfrm>
            <a:off x="731520" y="2148840"/>
            <a:ext cx="1463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07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2286000" y="2331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공정과 레퍼런스 번들</a:t>
            </a:r>
            <a:endParaRPr lang="en-US" sz="3800" dirty="0"/>
          </a:p>
        </p:txBody>
      </p:sp>
      <p:sp>
        <p:nvSpPr>
          <p:cNvPr id="4" name="t-559"/>
          <p:cNvSpPr txBox="1"/>
          <p:nvPr/>
        </p:nvSpPr>
        <p:spPr>
          <a:xfrm>
            <a:off x="2286000" y="324612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설비를 공정으로 · ZIP 묶음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286000" y="3977640"/>
            <a:ext cx="8961120" cy="0"/>
          </a:xfrm>
          <a:prstGeom prst="line">
            <a:avLst/>
          </a:prstGeom>
          <a:noFill/>
          <a:ln w="12700">
            <a:solidFill>
              <a:srgbClr val="2B3A52"/>
            </a:solidFill>
            <a:prstDash val="solid"/>
          </a:ln>
        </p:spPr>
      </p:sp>
      <p:sp>
        <p:nvSpPr>
          <p:cNvPr id="6" name="t-560"/>
          <p:cNvSpPr txBox="1"/>
          <p:nvPr/>
        </p:nvSpPr>
        <p:spPr>
          <a:xfrm>
            <a:off x="2286000" y="4160520"/>
            <a:ext cx="8961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→ 공정 → 설비를 한 트리로 구성합니다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공정과 설비 파일을 번들 하나로 내보냅니다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561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562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공정과 레퍼런스 번들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공정 구성</a:t>
            </a:r>
            <a:endParaRPr lang="en-US" sz="2600" dirty="0"/>
          </a:p>
        </p:txBody>
      </p:sp>
      <p:sp>
        <p:nvSpPr>
          <p:cNvPr id="5" name="t-563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새로 만들기 → 그룹(회사 · 공정)으로 시작합니다</a:t>
            </a:r>
            <a:endParaRPr lang="en-US" sz="1400" dirty="0"/>
          </a:p>
        </p:txBody>
      </p:sp>
      <p:sp>
        <p:nvSpPr>
          <p:cNvPr id="6" name="frame-564"/>
          <p:cNvSpPr/>
          <p:nvPr/>
        </p:nvSpPr>
        <p:spPr>
          <a:xfrm>
            <a:off x="548640" y="1645920"/>
            <a:ext cx="4481124" cy="43891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565" descr="화면: a-grou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45920"/>
            <a:ext cx="4481124" cy="4389120"/>
          </a:xfrm>
          <a:prstGeom prst="rect">
            <a:avLst/>
          </a:prstGeom>
        </p:spPr>
      </p:pic>
      <p:sp>
        <p:nvSpPr>
          <p:cNvPr id="8" name="mark-566"/>
          <p:cNvSpPr/>
          <p:nvPr/>
        </p:nvSpPr>
        <p:spPr>
          <a:xfrm>
            <a:off x="4131842" y="3015620"/>
            <a:ext cx="383315" cy="193896"/>
          </a:xfrm>
          <a:prstGeom prst="roundRect">
            <a:avLst>
              <a:gd name="adj" fmla="val 1886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567"/>
          <p:cNvSpPr/>
          <p:nvPr/>
        </p:nvSpPr>
        <p:spPr>
          <a:xfrm>
            <a:off x="3985538" y="2869316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568"/>
          <p:cNvSpPr txBox="1"/>
          <p:nvPr/>
        </p:nvSpPr>
        <p:spPr>
          <a:xfrm>
            <a:off x="3985538" y="28693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569"/>
          <p:cNvSpPr/>
          <p:nvPr/>
        </p:nvSpPr>
        <p:spPr>
          <a:xfrm>
            <a:off x="4499857" y="3015620"/>
            <a:ext cx="383315" cy="193896"/>
          </a:xfrm>
          <a:prstGeom prst="roundRect">
            <a:avLst>
              <a:gd name="adj" fmla="val 18864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570"/>
          <p:cNvSpPr/>
          <p:nvPr/>
        </p:nvSpPr>
        <p:spPr>
          <a:xfrm>
            <a:off x="4353553" y="2869316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571"/>
          <p:cNvSpPr txBox="1"/>
          <p:nvPr/>
        </p:nvSpPr>
        <p:spPr>
          <a:xfrm>
            <a:off x="4353553" y="28693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572"/>
          <p:cNvSpPr/>
          <p:nvPr/>
        </p:nvSpPr>
        <p:spPr>
          <a:xfrm>
            <a:off x="1788453" y="3378223"/>
            <a:ext cx="258839" cy="166836"/>
          </a:xfrm>
          <a:prstGeom prst="roundRect">
            <a:avLst>
              <a:gd name="adj" fmla="val 21923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573"/>
          <p:cNvSpPr/>
          <p:nvPr/>
        </p:nvSpPr>
        <p:spPr>
          <a:xfrm>
            <a:off x="1642149" y="3231919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574"/>
          <p:cNvSpPr txBox="1"/>
          <p:nvPr/>
        </p:nvSpPr>
        <p:spPr>
          <a:xfrm>
            <a:off x="1642149" y="323191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tep-575"/>
          <p:cNvSpPr/>
          <p:nvPr/>
        </p:nvSpPr>
        <p:spPr>
          <a:xfrm>
            <a:off x="731520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576"/>
          <p:cNvSpPr txBox="1"/>
          <p:nvPr/>
        </p:nvSpPr>
        <p:spPr>
          <a:xfrm>
            <a:off x="731520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-577"/>
          <p:cNvSpPr txBox="1"/>
          <p:nvPr/>
        </p:nvSpPr>
        <p:spPr>
          <a:xfrm>
            <a:off x="7790688" y="1737360"/>
            <a:ext cx="38221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「＋ 공정」</a:t>
            </a:r>
            <a:endParaRPr lang="en-US" sz="14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아래에 공정 · 라인을 만듭니다(파일 없음).</a:t>
            </a:r>
            <a:endParaRPr lang="en-US" sz="1450" dirty="0"/>
          </a:p>
        </p:txBody>
      </p:sp>
      <p:sp>
        <p:nvSpPr>
          <p:cNvPr id="20" name="step-578"/>
          <p:cNvSpPr/>
          <p:nvPr/>
        </p:nvSpPr>
        <p:spPr>
          <a:xfrm>
            <a:off x="7315200" y="31089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579"/>
          <p:cNvSpPr txBox="1"/>
          <p:nvPr/>
        </p:nvSpPr>
        <p:spPr>
          <a:xfrm>
            <a:off x="7315200" y="31089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2" name="t-580"/>
          <p:cNvSpPr txBox="1"/>
          <p:nvPr/>
        </p:nvSpPr>
        <p:spPr>
          <a:xfrm>
            <a:off x="7790688" y="3063240"/>
            <a:ext cx="38221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「＋ 설비」</a:t>
            </a:r>
            <a:endParaRPr lang="en-US" sz="14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업로드한 설비 파일에서 고르거나 「PC에서 가져오기」로 바로 올립니다.</a:t>
            </a:r>
            <a:endParaRPr lang="en-US" sz="1450" dirty="0"/>
          </a:p>
        </p:txBody>
      </p:sp>
      <p:sp>
        <p:nvSpPr>
          <p:cNvPr id="23" name="step-581"/>
          <p:cNvSpPr/>
          <p:nvPr/>
        </p:nvSpPr>
        <p:spPr>
          <a:xfrm>
            <a:off x="7315200" y="443484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582"/>
          <p:cNvSpPr txBox="1"/>
          <p:nvPr/>
        </p:nvSpPr>
        <p:spPr>
          <a:xfrm>
            <a:off x="7315200" y="44348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t-583"/>
          <p:cNvSpPr txBox="1"/>
          <p:nvPr/>
        </p:nvSpPr>
        <p:spPr>
          <a:xfrm>
            <a:off x="7790688" y="4389120"/>
            <a:ext cx="38221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기종 여러 대 — ×N</a:t>
            </a:r>
            <a:endParaRPr lang="en-US" sz="14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파일을 복사하지 않고 대수만 늘립니다. 호기별 값이 필요하면 「호기별로 나누기」.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584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585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공정과 레퍼런스 번들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레퍼런스 번들</a:t>
            </a:r>
            <a:endParaRPr lang="en-US" sz="2600" dirty="0"/>
          </a:p>
        </p:txBody>
      </p:sp>
      <p:sp>
        <p:nvSpPr>
          <p:cNvPr id="5" name="t-586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공정 파일에서 내보내기 ▾ → 레퍼런스 번들</a:t>
            </a:r>
            <a:endParaRPr lang="en-US" sz="1400" dirty="0"/>
          </a:p>
        </p:txBody>
      </p:sp>
      <p:sp>
        <p:nvSpPr>
          <p:cNvPr id="6" name="frame-587"/>
          <p:cNvSpPr/>
          <p:nvPr/>
        </p:nvSpPr>
        <p:spPr>
          <a:xfrm>
            <a:off x="548640" y="1645920"/>
            <a:ext cx="6013775" cy="46177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588" descr="화면: a-bund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45920"/>
            <a:ext cx="6013775" cy="4617720"/>
          </a:xfrm>
          <a:prstGeom prst="rect">
            <a:avLst/>
          </a:prstGeom>
        </p:spPr>
      </p:pic>
      <p:sp>
        <p:nvSpPr>
          <p:cNvPr id="8" name="mark-589"/>
          <p:cNvSpPr/>
          <p:nvPr/>
        </p:nvSpPr>
        <p:spPr>
          <a:xfrm>
            <a:off x="731414" y="2437230"/>
            <a:ext cx="1024541" cy="278786"/>
          </a:xfrm>
          <a:prstGeom prst="roundRect">
            <a:avLst>
              <a:gd name="adj" fmla="val 13120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590"/>
          <p:cNvSpPr/>
          <p:nvPr/>
        </p:nvSpPr>
        <p:spPr>
          <a:xfrm>
            <a:off x="585110" y="2290926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591"/>
          <p:cNvSpPr txBox="1"/>
          <p:nvPr/>
        </p:nvSpPr>
        <p:spPr>
          <a:xfrm>
            <a:off x="585110" y="229092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mark-592"/>
          <p:cNvSpPr/>
          <p:nvPr/>
        </p:nvSpPr>
        <p:spPr>
          <a:xfrm>
            <a:off x="653855" y="3600609"/>
            <a:ext cx="5803345" cy="213159"/>
          </a:xfrm>
          <a:prstGeom prst="roundRect">
            <a:avLst>
              <a:gd name="adj" fmla="val 17159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593"/>
          <p:cNvSpPr/>
          <p:nvPr/>
        </p:nvSpPr>
        <p:spPr>
          <a:xfrm>
            <a:off x="507551" y="345430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594"/>
          <p:cNvSpPr txBox="1"/>
          <p:nvPr/>
        </p:nvSpPr>
        <p:spPr>
          <a:xfrm>
            <a:off x="507551" y="345430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4" name="step-595"/>
          <p:cNvSpPr/>
          <p:nvPr/>
        </p:nvSpPr>
        <p:spPr>
          <a:xfrm>
            <a:off x="786384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-596"/>
          <p:cNvSpPr txBox="1"/>
          <p:nvPr/>
        </p:nvSpPr>
        <p:spPr>
          <a:xfrm>
            <a:off x="786384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6" name="t-597"/>
          <p:cNvSpPr txBox="1"/>
          <p:nvPr/>
        </p:nvSpPr>
        <p:spPr>
          <a:xfrm>
            <a:off x="8339328" y="17373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구성과 준비 상태 확인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설비 · 사전 점검 · 공통 항목 · 실동작 증빙을 한 화면에서 봅니다.</a:t>
            </a:r>
            <a:endParaRPr lang="en-US" sz="1400" dirty="0"/>
          </a:p>
        </p:txBody>
      </p:sp>
      <p:sp>
        <p:nvSpPr>
          <p:cNvPr id="17" name="step-598"/>
          <p:cNvSpPr/>
          <p:nvPr/>
        </p:nvSpPr>
        <p:spPr>
          <a:xfrm>
            <a:off x="7863840" y="31089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599"/>
          <p:cNvSpPr txBox="1"/>
          <p:nvPr/>
        </p:nvSpPr>
        <p:spPr>
          <a:xfrm>
            <a:off x="7863840" y="31089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19" name="t-600"/>
          <p:cNvSpPr txBox="1"/>
          <p:nvPr/>
        </p:nvSpPr>
        <p:spPr>
          <a:xfrm>
            <a:off x="8339328" y="3063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「번들 내보내기(.zip)」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공정 · 설비 AASX · 해시(manifest) · 폴더 구조가 함께 들어갑니다(회원).</a:t>
            </a:r>
            <a:endParaRPr lang="en-US" sz="1400" dirty="0"/>
          </a:p>
        </p:txBody>
      </p:sp>
      <p:sp>
        <p:nvSpPr>
          <p:cNvPr id="20" name="step-601"/>
          <p:cNvSpPr/>
          <p:nvPr/>
        </p:nvSpPr>
        <p:spPr>
          <a:xfrm>
            <a:off x="7863840" y="443484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602"/>
          <p:cNvSpPr txBox="1"/>
          <p:nvPr/>
        </p:nvSpPr>
        <p:spPr>
          <a:xfrm>
            <a:off x="7863840" y="44348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t-603"/>
          <p:cNvSpPr txBox="1"/>
          <p:nvPr/>
        </p:nvSpPr>
        <p:spPr>
          <a:xfrm>
            <a:off x="8339328" y="438912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받는 쪽은 「번들 열기」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파일이 바뀌지 않았는지 해시로 확인합니다.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-604"/>
          <p:cNvSpPr txBox="1"/>
          <p:nvPr/>
        </p:nvSpPr>
        <p:spPr>
          <a:xfrm>
            <a:off x="731520" y="2148840"/>
            <a:ext cx="1463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08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2286000" y="2331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현장 값 수집과 제공</a:t>
            </a:r>
            <a:endParaRPr lang="en-US" sz="3800" dirty="0"/>
          </a:p>
        </p:txBody>
      </p:sp>
      <p:sp>
        <p:nvSpPr>
          <p:cNvPr id="4" name="t-605"/>
          <p:cNvSpPr txBox="1"/>
          <p:nvPr/>
        </p:nvSpPr>
        <p:spPr>
          <a:xfrm>
            <a:off x="2286000" y="324612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가상 PLC로 시험 · OPC UA로 상위 시스템에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286000" y="3977640"/>
            <a:ext cx="8961120" cy="0"/>
          </a:xfrm>
          <a:prstGeom prst="line">
            <a:avLst/>
          </a:prstGeom>
          <a:noFill/>
          <a:ln w="12700">
            <a:solidFill>
              <a:srgbClr val="2B3A52"/>
            </a:solidFill>
            <a:prstDash val="solid"/>
          </a:ln>
        </p:spPr>
      </p:sp>
      <p:sp>
        <p:nvSpPr>
          <p:cNvPr id="6" name="t-606"/>
          <p:cNvSpPr txBox="1"/>
          <p:nvPr/>
        </p:nvSpPr>
        <p:spPr>
          <a:xfrm>
            <a:off x="2286000" y="4160520"/>
            <a:ext cx="8961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PLC가 없어도 가상 PLC로 바로 시험합니다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400" dirty="0">
                <a:solidFill>
                  <a:srgbClr val="C9D4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수집값은 시계열로만 쌓이고 AASX에는 반영하지 않습니다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607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608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현장 값 수집과 제공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설비에서 값 수집하기</a:t>
            </a:r>
            <a:endParaRPr lang="en-US" sz="2600" dirty="0"/>
          </a:p>
        </p:txBody>
      </p:sp>
      <p:sp>
        <p:nvSpPr>
          <p:cNvPr id="5" name="t-609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오른쪽 「수집」 칸에서 합니다</a:t>
            </a:r>
            <a:endParaRPr lang="en-US" sz="1400" dirty="0"/>
          </a:p>
        </p:txBody>
      </p:sp>
      <p:sp>
        <p:nvSpPr>
          <p:cNvPr id="6" name="frame-610"/>
          <p:cNvSpPr/>
          <p:nvPr/>
        </p:nvSpPr>
        <p:spPr>
          <a:xfrm>
            <a:off x="735748" y="1645920"/>
            <a:ext cx="2277544" cy="46177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611" descr="화면: a-collect-empt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748" y="1645920"/>
            <a:ext cx="2277544" cy="4617720"/>
          </a:xfrm>
          <a:prstGeom prst="rect">
            <a:avLst/>
          </a:prstGeom>
        </p:spPr>
      </p:pic>
      <p:sp>
        <p:nvSpPr>
          <p:cNvPr id="8" name="mark-612"/>
          <p:cNvSpPr/>
          <p:nvPr/>
        </p:nvSpPr>
        <p:spPr>
          <a:xfrm>
            <a:off x="794846" y="3077238"/>
            <a:ext cx="1231249" cy="246212"/>
          </a:xfrm>
          <a:prstGeom prst="roundRect">
            <a:avLst>
              <a:gd name="adj" fmla="val 14855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613"/>
          <p:cNvSpPr/>
          <p:nvPr/>
        </p:nvSpPr>
        <p:spPr>
          <a:xfrm>
            <a:off x="648542" y="293093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614"/>
          <p:cNvSpPr txBox="1"/>
          <p:nvPr/>
        </p:nvSpPr>
        <p:spPr>
          <a:xfrm>
            <a:off x="648542" y="293093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615"/>
          <p:cNvSpPr/>
          <p:nvPr/>
        </p:nvSpPr>
        <p:spPr>
          <a:xfrm>
            <a:off x="794846" y="2348424"/>
            <a:ext cx="792822" cy="246212"/>
          </a:xfrm>
          <a:prstGeom prst="roundRect">
            <a:avLst>
              <a:gd name="adj" fmla="val 14855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616"/>
          <p:cNvSpPr/>
          <p:nvPr/>
        </p:nvSpPr>
        <p:spPr>
          <a:xfrm>
            <a:off x="648542" y="2202120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617"/>
          <p:cNvSpPr txBox="1"/>
          <p:nvPr/>
        </p:nvSpPr>
        <p:spPr>
          <a:xfrm>
            <a:off x="648542" y="22021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frame-618"/>
          <p:cNvSpPr/>
          <p:nvPr/>
        </p:nvSpPr>
        <p:spPr>
          <a:xfrm>
            <a:off x="3616108" y="1645920"/>
            <a:ext cx="2277544" cy="46177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15" name="screen-619" descr="화면: a-collec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108" y="1645920"/>
            <a:ext cx="2277544" cy="4617720"/>
          </a:xfrm>
          <a:prstGeom prst="rect">
            <a:avLst/>
          </a:prstGeom>
        </p:spPr>
      </p:pic>
      <p:sp>
        <p:nvSpPr>
          <p:cNvPr id="16" name="mark-620"/>
          <p:cNvSpPr/>
          <p:nvPr/>
        </p:nvSpPr>
        <p:spPr>
          <a:xfrm>
            <a:off x="5007569" y="1722099"/>
            <a:ext cx="348701" cy="246212"/>
          </a:xfrm>
          <a:prstGeom prst="roundRect">
            <a:avLst>
              <a:gd name="adj" fmla="val 14855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7" name="markdot-621"/>
          <p:cNvSpPr/>
          <p:nvPr/>
        </p:nvSpPr>
        <p:spPr>
          <a:xfrm>
            <a:off x="4861265" y="157579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8" name="t-622"/>
          <p:cNvSpPr txBox="1"/>
          <p:nvPr/>
        </p:nvSpPr>
        <p:spPr>
          <a:xfrm>
            <a:off x="4861265" y="157579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mark-623"/>
          <p:cNvSpPr/>
          <p:nvPr/>
        </p:nvSpPr>
        <p:spPr>
          <a:xfrm>
            <a:off x="3675206" y="2439526"/>
            <a:ext cx="2200158" cy="3805826"/>
          </a:xfrm>
          <a:prstGeom prst="roundRect">
            <a:avLst>
              <a:gd name="adj" fmla="val 1662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20" name="markdot-624"/>
          <p:cNvSpPr/>
          <p:nvPr/>
        </p:nvSpPr>
        <p:spPr>
          <a:xfrm>
            <a:off x="3528902" y="229322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21" name="t-625"/>
          <p:cNvSpPr txBox="1"/>
          <p:nvPr/>
        </p:nvSpPr>
        <p:spPr>
          <a:xfrm>
            <a:off x="3528902" y="2293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mark-626"/>
          <p:cNvSpPr/>
          <p:nvPr/>
        </p:nvSpPr>
        <p:spPr>
          <a:xfrm>
            <a:off x="5326425" y="1722099"/>
            <a:ext cx="508129" cy="246212"/>
          </a:xfrm>
          <a:prstGeom prst="roundRect">
            <a:avLst>
              <a:gd name="adj" fmla="val 14855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23" name="markdot-627"/>
          <p:cNvSpPr/>
          <p:nvPr/>
        </p:nvSpPr>
        <p:spPr>
          <a:xfrm>
            <a:off x="5180121" y="157579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24" name="t-628"/>
          <p:cNvSpPr txBox="1"/>
          <p:nvPr/>
        </p:nvSpPr>
        <p:spPr>
          <a:xfrm>
            <a:off x="5180121" y="157579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100" dirty="0"/>
          </a:p>
        </p:txBody>
      </p:sp>
      <p:sp>
        <p:nvSpPr>
          <p:cNvPr id="25" name="step-629"/>
          <p:cNvSpPr/>
          <p:nvPr/>
        </p:nvSpPr>
        <p:spPr>
          <a:xfrm>
            <a:off x="640080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6" name="t-630"/>
          <p:cNvSpPr txBox="1"/>
          <p:nvPr/>
        </p:nvSpPr>
        <p:spPr>
          <a:xfrm>
            <a:off x="640080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7" name="t-631"/>
          <p:cNvSpPr txBox="1"/>
          <p:nvPr/>
        </p:nvSpPr>
        <p:spPr>
          <a:xfrm>
            <a:off x="6876288" y="1737360"/>
            <a:ext cx="4736592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가상 PLC로 연결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PLC가 없을 때 — 이 설비의 운전 데이터 이름대로 값을 만들어 냅니다.</a:t>
            </a:r>
            <a:endParaRPr lang="en-US" sz="1400" dirty="0"/>
          </a:p>
        </p:txBody>
      </p:sp>
      <p:sp>
        <p:nvSpPr>
          <p:cNvPr id="28" name="step-632"/>
          <p:cNvSpPr/>
          <p:nvPr/>
        </p:nvSpPr>
        <p:spPr>
          <a:xfrm>
            <a:off x="6400800" y="2624328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9" name="t-633"/>
          <p:cNvSpPr txBox="1"/>
          <p:nvPr/>
        </p:nvSpPr>
        <p:spPr>
          <a:xfrm>
            <a:off x="6400800" y="2624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30" name="t-634"/>
          <p:cNvSpPr txBox="1"/>
          <p:nvPr/>
        </p:nvSpPr>
        <p:spPr>
          <a:xfrm>
            <a:off x="6876288" y="2578608"/>
            <a:ext cx="4736592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수집 연결 만들기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설비의 OPC UA 주소와 태그를 입력합니다.</a:t>
            </a:r>
            <a:endParaRPr lang="en-US" sz="1400" dirty="0"/>
          </a:p>
        </p:txBody>
      </p:sp>
      <p:sp>
        <p:nvSpPr>
          <p:cNvPr id="31" name="step-635"/>
          <p:cNvSpPr/>
          <p:nvPr/>
        </p:nvSpPr>
        <p:spPr>
          <a:xfrm>
            <a:off x="6400800" y="3465576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2" name="t-636"/>
          <p:cNvSpPr txBox="1"/>
          <p:nvPr/>
        </p:nvSpPr>
        <p:spPr>
          <a:xfrm>
            <a:off x="6400800" y="34655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33" name="t-637"/>
          <p:cNvSpPr txBox="1"/>
          <p:nvPr/>
        </p:nvSpPr>
        <p:spPr>
          <a:xfrm>
            <a:off x="6876288" y="3419856"/>
            <a:ext cx="4736592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「수집」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 값을 한 번 읽어 옵니다.</a:t>
            </a:r>
            <a:endParaRPr lang="en-US" sz="1400" dirty="0"/>
          </a:p>
        </p:txBody>
      </p:sp>
      <p:sp>
        <p:nvSpPr>
          <p:cNvPr id="34" name="step-638"/>
          <p:cNvSpPr/>
          <p:nvPr/>
        </p:nvSpPr>
        <p:spPr>
          <a:xfrm>
            <a:off x="6400800" y="4306824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5" name="t-639"/>
          <p:cNvSpPr txBox="1"/>
          <p:nvPr/>
        </p:nvSpPr>
        <p:spPr>
          <a:xfrm>
            <a:off x="6400800" y="430682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6" name="t-640"/>
          <p:cNvSpPr txBox="1"/>
          <p:nvPr/>
        </p:nvSpPr>
        <p:spPr>
          <a:xfrm>
            <a:off x="6876288" y="4261104"/>
            <a:ext cx="4736592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최근 값 표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태그별 값과 시각이 쌓입니다.</a:t>
            </a:r>
            <a:endParaRPr lang="en-US" sz="1400" dirty="0"/>
          </a:p>
        </p:txBody>
      </p:sp>
      <p:sp>
        <p:nvSpPr>
          <p:cNvPr id="37" name="step-641"/>
          <p:cNvSpPr/>
          <p:nvPr/>
        </p:nvSpPr>
        <p:spPr>
          <a:xfrm>
            <a:off x="6400800" y="5148072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8" name="t-642"/>
          <p:cNvSpPr txBox="1"/>
          <p:nvPr/>
        </p:nvSpPr>
        <p:spPr>
          <a:xfrm>
            <a:off x="6400800" y="5148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t-643"/>
          <p:cNvSpPr txBox="1"/>
          <p:nvPr/>
        </p:nvSpPr>
        <p:spPr>
          <a:xfrm>
            <a:off x="6876288" y="5102352"/>
            <a:ext cx="4736592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「주소 목록」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시운전 · 검수에 넘길 수집 주소 표(CSV)</a:t>
            </a:r>
            <a:endParaRPr lang="en-US" sz="1400" dirty="0"/>
          </a:p>
        </p:txBody>
      </p:sp>
      <p:sp>
        <p:nvSpPr>
          <p:cNvPr id="40" name="note-644"/>
          <p:cNvSpPr/>
          <p:nvPr/>
        </p:nvSpPr>
        <p:spPr>
          <a:xfrm>
            <a:off x="6400800" y="5715000"/>
            <a:ext cx="5212080" cy="566928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  <a:prstDash val="solid"/>
          </a:ln>
        </p:spPr>
      </p:sp>
      <p:sp>
        <p:nvSpPr>
          <p:cNvPr id="41" name="notebar-645"/>
          <p:cNvSpPr/>
          <p:nvPr/>
        </p:nvSpPr>
        <p:spPr>
          <a:xfrm>
            <a:off x="6400800" y="5715000"/>
            <a:ext cx="64008" cy="566928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2" name="t-646"/>
          <p:cNvSpPr txBox="1"/>
          <p:nvPr/>
        </p:nvSpPr>
        <p:spPr>
          <a:xfrm>
            <a:off x="6629400" y="5715000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9770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연결하면 파일에 수집 연결(AID)이 추가되어 「시연본」이 됩니다. 원본 파일에는 연결하지 마세요.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647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648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현장 값 수집과 제공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상위 시스템에 값 제공하기 — OPC UA</a:t>
            </a:r>
            <a:endParaRPr lang="en-US" sz="2600" dirty="0"/>
          </a:p>
        </p:txBody>
      </p:sp>
      <p:sp>
        <p:nvSpPr>
          <p:cNvPr id="5" name="t-649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관리자가 켜 둔 서버에서만 보입니다</a:t>
            </a:r>
            <a:endParaRPr lang="en-US" sz="1400" dirty="0"/>
          </a:p>
        </p:txBody>
      </p:sp>
      <p:sp>
        <p:nvSpPr>
          <p:cNvPr id="6" name="frame-650"/>
          <p:cNvSpPr/>
          <p:nvPr/>
        </p:nvSpPr>
        <p:spPr>
          <a:xfrm>
            <a:off x="548640" y="1703742"/>
            <a:ext cx="6400800" cy="2993315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651" descr="화면: a-servi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03742"/>
            <a:ext cx="6400800" cy="2993315"/>
          </a:xfrm>
          <a:prstGeom prst="rect">
            <a:avLst/>
          </a:prstGeom>
        </p:spPr>
      </p:pic>
      <p:sp>
        <p:nvSpPr>
          <p:cNvPr id="8" name="mark-652"/>
          <p:cNvSpPr/>
          <p:nvPr/>
        </p:nvSpPr>
        <p:spPr>
          <a:xfrm>
            <a:off x="2305095" y="3140157"/>
            <a:ext cx="4497503" cy="242854"/>
          </a:xfrm>
          <a:prstGeom prst="roundRect">
            <a:avLst>
              <a:gd name="adj" fmla="val 15061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653"/>
          <p:cNvSpPr/>
          <p:nvPr/>
        </p:nvSpPr>
        <p:spPr>
          <a:xfrm>
            <a:off x="2158791" y="2993853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654"/>
          <p:cNvSpPr txBox="1"/>
          <p:nvPr/>
        </p:nvSpPr>
        <p:spPr>
          <a:xfrm>
            <a:off x="2158791" y="299385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step-655"/>
          <p:cNvSpPr/>
          <p:nvPr/>
        </p:nvSpPr>
        <p:spPr>
          <a:xfrm>
            <a:off x="731520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2" name="t-656"/>
          <p:cNvSpPr txBox="1"/>
          <p:nvPr/>
        </p:nvSpPr>
        <p:spPr>
          <a:xfrm>
            <a:off x="731520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-657"/>
          <p:cNvSpPr txBox="1"/>
          <p:nvPr/>
        </p:nvSpPr>
        <p:spPr>
          <a:xfrm>
            <a:off x="7790688" y="1737360"/>
            <a:ext cx="38221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상위 시스템에 알려 줄 주소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머리줄의 「→ 내주는 중」을 누르면 보입니다. MES · SCADA에 이 주소를 알려 주세요.</a:t>
            </a:r>
            <a:endParaRPr lang="en-US" sz="1500" dirty="0"/>
          </a:p>
        </p:txBody>
      </p:sp>
      <p:sp>
        <p:nvSpPr>
          <p:cNvPr id="14" name="step-658"/>
          <p:cNvSpPr/>
          <p:nvPr/>
        </p:nvSpPr>
        <p:spPr>
          <a:xfrm>
            <a:off x="7315200" y="301752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-659"/>
          <p:cNvSpPr txBox="1"/>
          <p:nvPr/>
        </p:nvSpPr>
        <p:spPr>
          <a:xfrm>
            <a:off x="7315200" y="30175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-660"/>
          <p:cNvSpPr txBox="1"/>
          <p:nvPr/>
        </p:nvSpPr>
        <p:spPr>
          <a:xfrm>
            <a:off x="7790688" y="2971800"/>
            <a:ext cx="38221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구독으로 받아 갑니다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값이 바뀌면 이 서버가 먼저 알려 줍니다.</a:t>
            </a:r>
            <a:endParaRPr lang="en-US" sz="1500" dirty="0"/>
          </a:p>
        </p:txBody>
      </p:sp>
      <p:sp>
        <p:nvSpPr>
          <p:cNvPr id="17" name="step-661"/>
          <p:cNvSpPr/>
          <p:nvPr/>
        </p:nvSpPr>
        <p:spPr>
          <a:xfrm>
            <a:off x="7315200" y="425196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662"/>
          <p:cNvSpPr txBox="1"/>
          <p:nvPr/>
        </p:nvSpPr>
        <p:spPr>
          <a:xfrm>
            <a:off x="7315200" y="42519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-663"/>
          <p:cNvSpPr txBox="1"/>
          <p:nvPr/>
        </p:nvSpPr>
        <p:spPr>
          <a:xfrm>
            <a:off x="7790688" y="4206240"/>
            <a:ext cx="38221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모두 읽기 전용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외부에서 값을 바꿀 수 없습니다.</a:t>
            </a:r>
            <a:endParaRPr lang="en-US" sz="1500" dirty="0"/>
          </a:p>
        </p:txBody>
      </p:sp>
      <p:sp>
        <p:nvSpPr>
          <p:cNvPr id="20" name="note-664"/>
          <p:cNvSpPr/>
          <p:nvPr/>
        </p:nvSpPr>
        <p:spPr>
          <a:xfrm>
            <a:off x="548640" y="5029200"/>
            <a:ext cx="6400800" cy="548640"/>
          </a:xfrm>
          <a:prstGeom prst="rect">
            <a:avLst/>
          </a:prstGeom>
          <a:solidFill>
            <a:srgbClr val="FDEEEE"/>
          </a:solidFill>
          <a:ln w="12700">
            <a:solidFill>
              <a:srgbClr val="FDEEEE"/>
            </a:solidFill>
            <a:prstDash val="solid"/>
          </a:ln>
        </p:spPr>
      </p:sp>
      <p:sp>
        <p:nvSpPr>
          <p:cNvPr id="21" name="notebar-665"/>
          <p:cNvSpPr/>
          <p:nvPr/>
        </p:nvSpPr>
        <p:spPr>
          <a:xfrm>
            <a:off x="548640" y="5029200"/>
            <a:ext cx="64008" cy="5486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22" name="t-666"/>
          <p:cNvSpPr txBox="1"/>
          <p:nvPr/>
        </p:nvSpPr>
        <p:spPr>
          <a:xfrm>
            <a:off x="777240" y="502920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C262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서버의 계정으로 로그인합니다. 첫 연결은 관리자가 승인합니다.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-667"/>
          <p:cNvSpPr txBox="1"/>
          <p:nvPr/>
        </p:nvSpPr>
        <p:spPr>
          <a:xfrm>
            <a:off x="731520" y="2148840"/>
            <a:ext cx="1463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09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2286000" y="233172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내 계정과 설정</a:t>
            </a:r>
            <a:endParaRPr lang="en-US" sz="3800" dirty="0"/>
          </a:p>
        </p:txBody>
      </p:sp>
      <p:sp>
        <p:nvSpPr>
          <p:cNvPr id="4" name="t-668"/>
          <p:cNvSpPr txBox="1"/>
          <p:nvPr/>
        </p:nvSpPr>
        <p:spPr>
          <a:xfrm>
            <a:off x="2286000" y="324612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계정 설정 · 언어 · 탈퇴 · 자주 묻는 질문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CC2FF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669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670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계정과 설정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내 계정</a:t>
            </a:r>
            <a:endParaRPr lang="en-US" sz="2600" dirty="0"/>
          </a:p>
        </p:txBody>
      </p:sp>
      <p:sp>
        <p:nvSpPr>
          <p:cNvPr id="5" name="t-671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 ▾ 메뉴에서 합니다</a:t>
            </a:r>
            <a:endParaRPr lang="en-US" sz="1400" dirty="0"/>
          </a:p>
        </p:txBody>
      </p:sp>
      <p:sp>
        <p:nvSpPr>
          <p:cNvPr id="6" name="frame-672"/>
          <p:cNvSpPr/>
          <p:nvPr/>
        </p:nvSpPr>
        <p:spPr>
          <a:xfrm>
            <a:off x="716105" y="1645920"/>
            <a:ext cx="2774030" cy="338328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673" descr="화면: b-member-men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105" y="1645920"/>
            <a:ext cx="2774030" cy="3383280"/>
          </a:xfrm>
          <a:prstGeom prst="rect">
            <a:avLst/>
          </a:prstGeom>
        </p:spPr>
      </p:pic>
      <p:sp>
        <p:nvSpPr>
          <p:cNvPr id="8" name="mark-674"/>
          <p:cNvSpPr/>
          <p:nvPr/>
        </p:nvSpPr>
        <p:spPr>
          <a:xfrm>
            <a:off x="904468" y="2741676"/>
            <a:ext cx="2397305" cy="543630"/>
          </a:xfrm>
          <a:prstGeom prst="roundRect">
            <a:avLst>
              <a:gd name="adj" fmla="val 6728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675"/>
          <p:cNvSpPr/>
          <p:nvPr/>
        </p:nvSpPr>
        <p:spPr>
          <a:xfrm>
            <a:off x="758164" y="259537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676"/>
          <p:cNvSpPr txBox="1"/>
          <p:nvPr/>
        </p:nvSpPr>
        <p:spPr>
          <a:xfrm>
            <a:off x="758164" y="25953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677"/>
          <p:cNvSpPr/>
          <p:nvPr/>
        </p:nvSpPr>
        <p:spPr>
          <a:xfrm>
            <a:off x="904468" y="3273149"/>
            <a:ext cx="2397305" cy="543630"/>
          </a:xfrm>
          <a:prstGeom prst="roundRect">
            <a:avLst>
              <a:gd name="adj" fmla="val 6728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678"/>
          <p:cNvSpPr/>
          <p:nvPr/>
        </p:nvSpPr>
        <p:spPr>
          <a:xfrm>
            <a:off x="758164" y="3126845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679"/>
          <p:cNvSpPr txBox="1"/>
          <p:nvPr/>
        </p:nvSpPr>
        <p:spPr>
          <a:xfrm>
            <a:off x="758164" y="3126845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680"/>
          <p:cNvSpPr/>
          <p:nvPr/>
        </p:nvSpPr>
        <p:spPr>
          <a:xfrm>
            <a:off x="904468" y="3752771"/>
            <a:ext cx="2397305" cy="504742"/>
          </a:xfrm>
          <a:prstGeom prst="roundRect">
            <a:avLst>
              <a:gd name="adj" fmla="val 7246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681"/>
          <p:cNvSpPr/>
          <p:nvPr/>
        </p:nvSpPr>
        <p:spPr>
          <a:xfrm>
            <a:off x="758164" y="3606467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682"/>
          <p:cNvSpPr txBox="1"/>
          <p:nvPr/>
        </p:nvSpPr>
        <p:spPr>
          <a:xfrm>
            <a:off x="758164" y="3606467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tep-683"/>
          <p:cNvSpPr/>
          <p:nvPr/>
        </p:nvSpPr>
        <p:spPr>
          <a:xfrm>
            <a:off x="402336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684"/>
          <p:cNvSpPr txBox="1"/>
          <p:nvPr/>
        </p:nvSpPr>
        <p:spPr>
          <a:xfrm>
            <a:off x="402336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-685"/>
          <p:cNvSpPr txBox="1"/>
          <p:nvPr/>
        </p:nvSpPr>
        <p:spPr>
          <a:xfrm>
            <a:off x="4498848" y="1737360"/>
            <a:ext cx="71140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계정 설정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이름 · 회사명 · 이메일과 비밀번호를 바꿉니다(다음 쪽).</a:t>
            </a:r>
            <a:endParaRPr lang="en-US" sz="1500" dirty="0"/>
          </a:p>
        </p:txBody>
      </p:sp>
      <p:sp>
        <p:nvSpPr>
          <p:cNvPr id="20" name="step-686"/>
          <p:cNvSpPr/>
          <p:nvPr/>
        </p:nvSpPr>
        <p:spPr>
          <a:xfrm>
            <a:off x="4023360" y="2926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687"/>
          <p:cNvSpPr txBox="1"/>
          <p:nvPr/>
        </p:nvSpPr>
        <p:spPr>
          <a:xfrm>
            <a:off x="4023360" y="2926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2" name="t-688"/>
          <p:cNvSpPr txBox="1"/>
          <p:nvPr/>
        </p:nvSpPr>
        <p:spPr>
          <a:xfrm>
            <a:off x="4498848" y="2880360"/>
            <a:ext cx="71140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로그아웃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공용 PC에서는 꼭 로그아웃하세요.</a:t>
            </a:r>
            <a:endParaRPr lang="en-US" sz="1500" dirty="0"/>
          </a:p>
        </p:txBody>
      </p:sp>
      <p:sp>
        <p:nvSpPr>
          <p:cNvPr id="23" name="step-689"/>
          <p:cNvSpPr/>
          <p:nvPr/>
        </p:nvSpPr>
        <p:spPr>
          <a:xfrm>
            <a:off x="4023360" y="4069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690"/>
          <p:cNvSpPr txBox="1"/>
          <p:nvPr/>
        </p:nvSpPr>
        <p:spPr>
          <a:xfrm>
            <a:off x="4023360" y="4069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t-691"/>
          <p:cNvSpPr txBox="1"/>
          <p:nvPr/>
        </p:nvSpPr>
        <p:spPr>
          <a:xfrm>
            <a:off x="4498848" y="4023360"/>
            <a:ext cx="71140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탈퇴 — 계정 지우기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계정과 올린 파일이 바로 삭제되며 되돌릴 수 없습니다.</a:t>
            </a:r>
            <a:endParaRPr lang="en-US" sz="1500" dirty="0"/>
          </a:p>
        </p:txBody>
      </p:sp>
      <p:sp>
        <p:nvSpPr>
          <p:cNvPr id="26" name="note-692"/>
          <p:cNvSpPr/>
          <p:nvPr/>
        </p:nvSpPr>
        <p:spPr>
          <a:xfrm>
            <a:off x="4023360" y="5349240"/>
            <a:ext cx="7589520" cy="548640"/>
          </a:xfrm>
          <a:prstGeom prst="rect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</p:sp>
      <p:sp>
        <p:nvSpPr>
          <p:cNvPr id="27" name="notebar-693"/>
          <p:cNvSpPr/>
          <p:nvPr/>
        </p:nvSpPr>
        <p:spPr>
          <a:xfrm>
            <a:off x="4023360" y="5349240"/>
            <a:ext cx="64008" cy="54864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28" name="t-694"/>
          <p:cNvSpPr txBox="1"/>
          <p:nvPr/>
        </p:nvSpPr>
        <p:spPr>
          <a:xfrm>
            <a:off x="4251960" y="5349240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비밀번호를 잊었다면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관리자에게 「비밀번호 초기화」를 요청하세요.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695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696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계정과 설정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내 계정 설정</a:t>
            </a:r>
            <a:endParaRPr lang="en-US" sz="2600" dirty="0"/>
          </a:p>
        </p:txBody>
      </p:sp>
      <p:sp>
        <p:nvSpPr>
          <p:cNvPr id="5" name="t-697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 ▾ → 내 계정 설정</a:t>
            </a:r>
            <a:endParaRPr lang="en-US" sz="1400" dirty="0"/>
          </a:p>
        </p:txBody>
      </p:sp>
      <p:sp>
        <p:nvSpPr>
          <p:cNvPr id="6" name="frame-698"/>
          <p:cNvSpPr/>
          <p:nvPr/>
        </p:nvSpPr>
        <p:spPr>
          <a:xfrm>
            <a:off x="1100114" y="1645920"/>
            <a:ext cx="2188892" cy="461772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699" descr="화면: b-myaccoun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114" y="1645920"/>
            <a:ext cx="2188892" cy="4617720"/>
          </a:xfrm>
          <a:prstGeom prst="rect">
            <a:avLst/>
          </a:prstGeom>
        </p:spPr>
      </p:pic>
      <p:sp>
        <p:nvSpPr>
          <p:cNvPr id="8" name="mark-700"/>
          <p:cNvSpPr/>
          <p:nvPr/>
        </p:nvSpPr>
        <p:spPr>
          <a:xfrm>
            <a:off x="1181764" y="2169558"/>
            <a:ext cx="2025592" cy="1920357"/>
          </a:xfrm>
          <a:prstGeom prst="roundRect">
            <a:avLst>
              <a:gd name="adj" fmla="val 1905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9" name="markdot-701"/>
          <p:cNvSpPr/>
          <p:nvPr/>
        </p:nvSpPr>
        <p:spPr>
          <a:xfrm>
            <a:off x="1035460" y="2023254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0" name="t-702"/>
          <p:cNvSpPr txBox="1"/>
          <p:nvPr/>
        </p:nvSpPr>
        <p:spPr>
          <a:xfrm>
            <a:off x="1035460" y="20232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mark-703"/>
          <p:cNvSpPr/>
          <p:nvPr/>
        </p:nvSpPr>
        <p:spPr>
          <a:xfrm>
            <a:off x="1270162" y="3819646"/>
            <a:ext cx="274478" cy="198709"/>
          </a:xfrm>
          <a:prstGeom prst="roundRect">
            <a:avLst>
              <a:gd name="adj" fmla="val 18407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2" name="markdot-704"/>
          <p:cNvSpPr/>
          <p:nvPr/>
        </p:nvSpPr>
        <p:spPr>
          <a:xfrm>
            <a:off x="1123858" y="3673342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-705"/>
          <p:cNvSpPr txBox="1"/>
          <p:nvPr/>
        </p:nvSpPr>
        <p:spPr>
          <a:xfrm>
            <a:off x="1123858" y="367334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k-706"/>
          <p:cNvSpPr/>
          <p:nvPr/>
        </p:nvSpPr>
        <p:spPr>
          <a:xfrm>
            <a:off x="1181764" y="4270052"/>
            <a:ext cx="2025592" cy="1693049"/>
          </a:xfrm>
          <a:prstGeom prst="roundRect">
            <a:avLst>
              <a:gd name="adj" fmla="val 2160"/>
            </a:avLst>
          </a:prstGeom>
          <a:ln w="28575">
            <a:solidFill>
              <a:srgbClr val="F59E0B"/>
            </a:solidFill>
            <a:prstDash val="solid"/>
          </a:ln>
        </p:spPr>
      </p:sp>
      <p:sp>
        <p:nvSpPr>
          <p:cNvPr id="15" name="markdot-707"/>
          <p:cNvSpPr/>
          <p:nvPr/>
        </p:nvSpPr>
        <p:spPr>
          <a:xfrm>
            <a:off x="1035460" y="4123748"/>
            <a:ext cx="292608" cy="292608"/>
          </a:xfrm>
          <a:prstGeom prst="ellipse">
            <a:avLst/>
          </a:prstGeom>
          <a:solidFill>
            <a:srgbClr val="F59E0B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6" name="t-708"/>
          <p:cNvSpPr txBox="1"/>
          <p:nvPr/>
        </p:nvSpPr>
        <p:spPr>
          <a:xfrm>
            <a:off x="1035460" y="41237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tep-709"/>
          <p:cNvSpPr/>
          <p:nvPr/>
        </p:nvSpPr>
        <p:spPr>
          <a:xfrm>
            <a:off x="4206240" y="178308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-710"/>
          <p:cNvSpPr txBox="1"/>
          <p:nvPr/>
        </p:nvSpPr>
        <p:spPr>
          <a:xfrm>
            <a:off x="420624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-711"/>
          <p:cNvSpPr txBox="1"/>
          <p:nvPr/>
        </p:nvSpPr>
        <p:spPr>
          <a:xfrm>
            <a:off x="4681728" y="1737360"/>
            <a:ext cx="69311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정보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표시 이름 · 회사명 · 이메일을 고칩니다. 로그인 이름과 역할은 바꿀 수 없습니다(역할은 관리자가 정합니다).</a:t>
            </a:r>
            <a:endParaRPr lang="en-US" sz="1500" dirty="0"/>
          </a:p>
        </p:txBody>
      </p:sp>
      <p:sp>
        <p:nvSpPr>
          <p:cNvPr id="20" name="step-712"/>
          <p:cNvSpPr/>
          <p:nvPr/>
        </p:nvSpPr>
        <p:spPr>
          <a:xfrm>
            <a:off x="4206240" y="306324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-713"/>
          <p:cNvSpPr txBox="1"/>
          <p:nvPr/>
        </p:nvSpPr>
        <p:spPr>
          <a:xfrm>
            <a:off x="4206240" y="30632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2" name="t-714"/>
          <p:cNvSpPr txBox="1"/>
          <p:nvPr/>
        </p:nvSpPr>
        <p:spPr>
          <a:xfrm>
            <a:off x="4681728" y="3017520"/>
            <a:ext cx="69311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「저장」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바꾼 내용이 있을 때만 눌립니다. 변경 이력에는 새 이름으로 남습니다.</a:t>
            </a:r>
            <a:endParaRPr lang="en-US" sz="1500" dirty="0"/>
          </a:p>
        </p:txBody>
      </p:sp>
      <p:sp>
        <p:nvSpPr>
          <p:cNvPr id="23" name="step-715"/>
          <p:cNvSpPr/>
          <p:nvPr/>
        </p:nvSpPr>
        <p:spPr>
          <a:xfrm>
            <a:off x="4206240" y="4343400"/>
            <a:ext cx="329184" cy="3291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-716"/>
          <p:cNvSpPr txBox="1"/>
          <p:nvPr/>
        </p:nvSpPr>
        <p:spPr>
          <a:xfrm>
            <a:off x="4206240" y="43434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t-717"/>
          <p:cNvSpPr txBox="1"/>
          <p:nvPr/>
        </p:nvSpPr>
        <p:spPr>
          <a:xfrm>
            <a:off x="4681728" y="4297680"/>
            <a:ext cx="69311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F1B2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비밀번호 바꾸기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 비밀번호와 새 비밀번호(10자 이상)를 넣습니다. 바꾸면 다른 곳의 로그인은 끊깁니다.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718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719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계정과 설정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언어 · 검사 규칙 보기</a:t>
            </a:r>
            <a:endParaRPr lang="en-US" sz="2600" dirty="0"/>
          </a:p>
        </p:txBody>
      </p:sp>
      <p:sp>
        <p:nvSpPr>
          <p:cNvPr id="5" name="t-720"/>
          <p:cNvSpPr txBox="1"/>
          <p:nvPr/>
        </p:nvSpPr>
        <p:spPr>
          <a:xfrm>
            <a:off x="548640" y="115214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 ▾ → 언어 / 규칙과 규약 보기</a:t>
            </a:r>
            <a:endParaRPr lang="en-US" sz="1400" dirty="0"/>
          </a:p>
        </p:txBody>
      </p:sp>
      <p:sp>
        <p:nvSpPr>
          <p:cNvPr id="6" name="frame-721"/>
          <p:cNvSpPr/>
          <p:nvPr/>
        </p:nvSpPr>
        <p:spPr>
          <a:xfrm>
            <a:off x="548640" y="1666897"/>
            <a:ext cx="5120640" cy="2244045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7" name="screen-722" descr="화면: a-la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66897"/>
            <a:ext cx="5120640" cy="2244045"/>
          </a:xfrm>
          <a:prstGeom prst="rect">
            <a:avLst/>
          </a:prstGeom>
        </p:spPr>
      </p:pic>
      <p:sp>
        <p:nvSpPr>
          <p:cNvPr id="8" name="frame-723"/>
          <p:cNvSpPr/>
          <p:nvPr/>
        </p:nvSpPr>
        <p:spPr>
          <a:xfrm>
            <a:off x="6080760" y="1645920"/>
            <a:ext cx="5486400" cy="4114800"/>
          </a:xfrm>
          <a:prstGeom prst="rect">
            <a:avLst/>
          </a:prstGeom>
          <a:solidFill>
            <a:srgbClr val="0F1B2D"/>
          </a:solidFill>
          <a:ln w="9525">
            <a:solidFill>
              <a:srgbClr val="C9D2D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B2D">
                <a:alpha val="18000"/>
              </a:srgbClr>
            </a:outerShdw>
          </a:effectLst>
        </p:spPr>
      </p:sp>
      <p:pic>
        <p:nvPicPr>
          <p:cNvPr id="9" name="screen-724" descr="화면: a-rule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760" y="1645920"/>
            <a:ext cx="5486400" cy="4114800"/>
          </a:xfrm>
          <a:prstGeom prst="rect">
            <a:avLst/>
          </a:prstGeom>
        </p:spPr>
      </p:pic>
      <p:sp>
        <p:nvSpPr>
          <p:cNvPr id="10" name="t-725"/>
          <p:cNvSpPr txBox="1"/>
          <p:nvPr/>
        </p:nvSpPr>
        <p:spPr>
          <a:xfrm>
            <a:off x="548640" y="4041648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8A94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언어 — 한국어 / English (이 브라우저에만 저장)</a:t>
            </a:r>
            <a:endParaRPr lang="en-US" sz="1150" dirty="0"/>
          </a:p>
        </p:txBody>
      </p:sp>
      <p:sp>
        <p:nvSpPr>
          <p:cNvPr id="11" name="t-726"/>
          <p:cNvSpPr txBox="1"/>
          <p:nvPr/>
        </p:nvSpPr>
        <p:spPr>
          <a:xfrm>
            <a:off x="6035040" y="5852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8A94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 규칙 43종과 작성 규약</a:t>
            </a:r>
            <a:endParaRPr lang="en-US" sz="1150" dirty="0"/>
          </a:p>
        </p:txBody>
      </p:sp>
      <p:sp>
        <p:nvSpPr>
          <p:cNvPr id="12" name="note-727"/>
          <p:cNvSpPr/>
          <p:nvPr/>
        </p:nvSpPr>
        <p:spPr>
          <a:xfrm>
            <a:off x="548640" y="4572000"/>
            <a:ext cx="5120640" cy="731520"/>
          </a:xfrm>
          <a:prstGeom prst="rect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</p:sp>
      <p:sp>
        <p:nvSpPr>
          <p:cNvPr id="13" name="notebar-728"/>
          <p:cNvSpPr/>
          <p:nvPr/>
        </p:nvSpPr>
        <p:spPr>
          <a:xfrm>
            <a:off x="548640" y="4572000"/>
            <a:ext cx="64008" cy="73152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14" name="t-729"/>
          <p:cNvSpPr txBox="1"/>
          <p:nvPr/>
        </p:nvSpPr>
        <p:spPr>
          <a:xfrm>
            <a:off x="777240" y="457200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참고  </a:t>
            </a:r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English로 바꿔도 검사 결과 문구와 검증 결과서는 한국어로 나옵니다.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-730"/>
          <p:cNvSpPr/>
          <p:nvPr/>
        </p:nvSpPr>
        <p:spPr>
          <a:xfrm>
            <a:off x="548640" y="329184"/>
            <a:ext cx="384048" cy="54864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731"/>
          <p:cNvSpPr txBox="1"/>
          <p:nvPr/>
        </p:nvSpPr>
        <p:spPr>
          <a:xfrm>
            <a:off x="1024128" y="228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계정과 설정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56692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1B2D"/>
                </a:solidFill>
              </a:rPr>
              <a:t>자주 묻는 질문</a:t>
            </a:r>
            <a:endParaRPr lang="en-US" sz="2600" dirty="0"/>
          </a:p>
        </p:txBody>
      </p:sp>
      <p:graphicFrame>
        <p:nvGraphicFramePr>
          <p:cNvPr id="41" name="table-7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72237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질문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답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내려받기 단추에 자물쇠가 있어요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데모 계정이라서입니다. 회원가입하면 내려받을 수 있습니다.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견본을 누르면 회원가입 안내가 나와요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견본은 회원가입 후 사용할 수 있습니다.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데모 계정으로 만든 파일이 사라졌어요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체험판은 일정 시간 후 초기화 됩니다. 계속 쓰려면 회원가입하세요.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로그인이 안 돼요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5번 틀리면 5분간 막힙니다. 비밀번호를 잊었다면 관리자에게 초기화를 요청하세요.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위반 0건이면 KOSMO Validator도 통과하나요?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대부분 그렇지만 보장하지는 않습니다. 공식 판정은 KOSMO Validator가 합니다 — 이 도구는 사전 점검입니다.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같은 이름의 파일이 두 개가 됐어요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같은 파일을 다시 올린 것입니다. 파일 목록에서 하나를 지우세요.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어디서부터 해야 할지 모르겠어요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왼쪽 위 「VEXPLOR AAS Studio」로 첫 화면에 돌아가고, 「? 도움말 → 화면 둘러보기」를 따라 해 보세요.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 정보를 지우고 싶어요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설정 ▾ → 탈퇴. 계정과 올린 파일이 함께 삭제됩니다.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14300" marR="114300" marT="63500" marB="63500" anchor="ctr">
                    <a:lnL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1908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94A6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F7CF6"/>
          </a:solidFill>
          <a:ln w="12700">
            <a:solidFill>
              <a:srgbClr val="2F7CF6"/>
            </a:solidFill>
            <a:prstDash val="solid"/>
          </a:ln>
        </p:spPr>
      </p:sp>
      <p:sp>
        <p:nvSpPr>
          <p:cNvPr id="3" name="t-733"/>
          <p:cNvSpPr txBox="1"/>
          <p:nvPr/>
        </p:nvSpPr>
        <p:spPr>
          <a:xfrm>
            <a:off x="731520" y="123444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spc="600" kern="0" dirty="0">
                <a:solidFill>
                  <a:srgbClr val="2F7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VEXPLOR</a:t>
            </a:r>
            <a:endParaRPr lang="en-US" sz="2600" dirty="0"/>
          </a:p>
        </p:txBody>
      </p:sp>
      <p:sp>
        <p:nvSpPr>
          <p:cNvPr id="4" name="t-734"/>
          <p:cNvSpPr txBox="1"/>
          <p:nvPr/>
        </p:nvSpPr>
        <p:spPr>
          <a:xfrm>
            <a:off x="731520" y="18288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처음이라면, 이렇게</a:t>
            </a:r>
            <a:endParaRPr lang="en-US" sz="4400" dirty="0"/>
          </a:p>
        </p:txBody>
      </p:sp>
      <p:sp>
        <p:nvSpPr>
          <p:cNvPr id="5" name="t-735"/>
          <p:cNvSpPr txBox="1"/>
          <p:nvPr/>
        </p:nvSpPr>
        <p:spPr>
          <a:xfrm>
            <a:off x="731520" y="338328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데모 계정으로 둘러보기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회원가입 → 견본 열기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「다른 파일에서 가져오기」로 내 설비 만들기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9CC2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검사 · 자동 고치기 → AASX 내려받기</a:t>
            </a:r>
            <a:endParaRPr lang="en-US" sz="1700" dirty="0"/>
          </a:p>
        </p:txBody>
      </p:sp>
      <p:sp>
        <p:nvSpPr>
          <p:cNvPr id="6" name="t-736"/>
          <p:cNvSpPr txBox="1"/>
          <p:nvPr/>
        </p:nvSpPr>
        <p:spPr>
          <a:xfrm>
            <a:off x="731520" y="5989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3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© 2026 WACE  ·  VEXPLOR AAS Studio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EXPLOR Manual">
  <a:themeElements>
    <a:clrScheme name="VEXPLOR Manual">
      <a:dk1>
        <a:srgbClr val="1F2937"/>
      </a:dk1>
      <a:lt1>
        <a:srgbClr val="FFFFFF"/>
      </a:lt1>
      <a:dk2>
        <a:srgbClr val="0F1B2D"/>
      </a:dk2>
      <a:lt2>
        <a:srgbClr val="F3F6FB"/>
      </a:lt2>
      <a:accent1>
        <a:srgbClr val="2F7CF6"/>
      </a:accent1>
      <a:accent2>
        <a:srgbClr val="16A34A"/>
      </a:accent2>
      <a:accent3>
        <a:srgbClr val="F59E0B"/>
      </a:accent3>
      <a:accent4>
        <a:srgbClr val="DC2626"/>
      </a:accent4>
      <a:accent5>
        <a:srgbClr val="8A94A6"/>
      </a:accent5>
      <a:accent6>
        <a:srgbClr val="9CC2FF"/>
      </a:accent6>
      <a:hlink>
        <a:srgbClr val="2F7CF6"/>
      </a:hlink>
      <a:folHlink>
        <a:srgbClr val="8A94A6"/>
      </a:folHlink>
    </a:clrScheme>
    <a:fontScheme name="VEXPLOR Manual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WACE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VEXPLOR AAS Studio 사용자 매뉴얼</dc:title>
  <dc:subject>PptxGenJS Presentation</dc:subject>
  <dc:creator>WACE</dc:creator>
  <cp:lastModifiedBy>WACE</cp:lastModifiedBy>
  <cp:revision>1</cp:revision>
  <dcterms:created xsi:type="dcterms:W3CDTF">2026-10-08T07:22:26Z</dcterms:created>
  <dcterms:modified xsi:type="dcterms:W3CDTF">2026-10-08T07:22:26Z</dcterms:modified>
</cp:coreProperties>
</file>